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89" r:id="rId3"/>
    <p:sldId id="256" r:id="rId4"/>
    <p:sldId id="283" r:id="rId5"/>
    <p:sldId id="288" r:id="rId6"/>
    <p:sldId id="258" r:id="rId7"/>
    <p:sldId id="270" r:id="rId8"/>
    <p:sldId id="260" r:id="rId9"/>
    <p:sldId id="259" r:id="rId10"/>
    <p:sldId id="261" r:id="rId11"/>
    <p:sldId id="272" r:id="rId12"/>
    <p:sldId id="264" r:id="rId13"/>
    <p:sldId id="262" r:id="rId14"/>
    <p:sldId id="263" r:id="rId15"/>
    <p:sldId id="265" r:id="rId16"/>
    <p:sldId id="266" r:id="rId17"/>
    <p:sldId id="269" r:id="rId18"/>
    <p:sldId id="273" r:id="rId19"/>
    <p:sldId id="274" r:id="rId20"/>
    <p:sldId id="276" r:id="rId21"/>
    <p:sldId id="277" r:id="rId22"/>
    <p:sldId id="278" r:id="rId23"/>
    <p:sldId id="279" r:id="rId24"/>
    <p:sldId id="280" r:id="rId25"/>
    <p:sldId id="281" r:id="rId26"/>
    <p:sldId id="271" r:id="rId27"/>
    <p:sldId id="286" r:id="rId28"/>
    <p:sldId id="284" r:id="rId29"/>
    <p:sldId id="285" r:id="rId30"/>
    <p:sldId id="28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6714"/>
    <a:srgbClr val="002147"/>
    <a:srgbClr val="203864"/>
    <a:srgbClr val="FF66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CE3C1B-0C59-45CF-8092-311D3B90BCB6}" v="3" dt="2020-05-18T20:22:47.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702" autoAdjust="0"/>
  </p:normalViewPr>
  <p:slideViewPr>
    <p:cSldViewPr snapToGrid="0">
      <p:cViewPr varScale="1">
        <p:scale>
          <a:sx n="100" d="100"/>
          <a:sy n="100" d="100"/>
        </p:scale>
        <p:origin x="1000" y="1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eter\OneDrive%20-%20Nexus365\Migration%20Observatory\Cardiff%20asylum%20conference\Asylum%20bureaucrac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eter\OneDrive%20-%20Nexus365\Migration%20Observatory\Cardiff%20asylum%20conference\Asylum%20bureaucracy.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eter\OneDrive%20-%20Nexus365\Migration%20Observatory\Cardiff%20asylum%20conference\Asylum%20bureaucracy.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eter\OneDrive%20-%20Nexus365\Migration%20Observatory\Cardiff%20asylum%20conference\Asylum%20bureaucracy.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eter\OneDrive%20-%20Nexus365\Migration%20Observatory\Cardiff%20asylum%20conference\Asylum%20bureaucracy.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walsh\OneDrive%20-%20Nexus365\Migration%20Observatory\'Speed%20dating'%20talk%20on%20asylum%20bureaucracy\Asylum%20bureaucrac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walsh\OneDrive%20-%20Nexus365\Migration%20Observatory\'Speed%20dating'%20talk%20on%20asylum%20bureaucracy\Asylum%20bureaucrac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walsh\OneDrive%20-%20Nexus365\Migration%20Observatory\'Speed%20dating'%20talk%20on%20asylum%20bureaucracy\Asylum%20bureaucrac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walsh\OneDrive%20-%20Nexus365\Migration%20Observatory\'Speed%20dating'%20talk%20on%20asylum%20bureaucracy\Asylum%20bureaucrac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walsh\OneDrive%20-%20Nexus365\Migration%20Observatory\'Speed%20dating'%20talk%20on%20asylum%20bureaucracy\Asylum%20bureaucrac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nioxfordnexus-my.sharepoint.com/personal/comp0170_ox_ac_uk/Documents/Migration%20Observatory/'Speed%20dating'%20talk%20on%20asylum%20bureaucracy/Asylum%20bureaucrac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nioxfordnexus-my.sharepoint.com/personal/comp0170_ox_ac_uk/Documents/Migration%20Observatory/'Speed%20dating'%20talk%20on%20asylum%20bureaucracy/Asylum%20bureaucracy.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https://unioxfordnexus-my.sharepoint.com/personal/comp0170_ox_ac_uk/Documents/Migration%20Observatory/'Speed%20dating'%20talk%20on%20asylum%20bureaucracy/Asylum%20bureaucrac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Sheet1!$B$43</c:f>
              <c:strCache>
                <c:ptCount val="1"/>
                <c:pt idx="0">
                  <c:v>Number of asylum seekers (United Kingdom)</c:v>
                </c:pt>
              </c:strCache>
            </c:strRef>
          </c:tx>
          <c:spPr>
            <a:solidFill>
              <a:srgbClr val="E26714"/>
            </a:solidFill>
            <a:ln>
              <a:noFill/>
            </a:ln>
            <a:effectLst/>
          </c:spPr>
          <c:invertIfNegative val="0"/>
          <c:cat>
            <c:strRef>
              <c:f>Sheet1!$A$44:$A$49</c:f>
              <c:strCache>
                <c:ptCount val="6"/>
                <c:pt idx="0">
                  <c:v>0–5 years</c:v>
                </c:pt>
                <c:pt idx="1">
                  <c:v>6–10 years</c:v>
                </c:pt>
                <c:pt idx="2">
                  <c:v>11–15 years</c:v>
                </c:pt>
                <c:pt idx="3">
                  <c:v>16–20 years </c:v>
                </c:pt>
                <c:pt idx="4">
                  <c:v>21–30 years </c:v>
                </c:pt>
                <c:pt idx="5">
                  <c:v>31 or more years</c:v>
                </c:pt>
              </c:strCache>
            </c:strRef>
          </c:cat>
          <c:val>
            <c:numRef>
              <c:f>Sheet1!$B$44:$B$49</c:f>
              <c:numCache>
                <c:formatCode>_-* #,##0_-;\-* #,##0_-;_-* "-"??_-;_-@_-</c:formatCode>
                <c:ptCount val="6"/>
                <c:pt idx="0">
                  <c:v>58000</c:v>
                </c:pt>
                <c:pt idx="1">
                  <c:v>31000</c:v>
                </c:pt>
                <c:pt idx="2">
                  <c:v>53000</c:v>
                </c:pt>
                <c:pt idx="3">
                  <c:v>114000</c:v>
                </c:pt>
                <c:pt idx="4">
                  <c:v>69000</c:v>
                </c:pt>
                <c:pt idx="5">
                  <c:v>34000</c:v>
                </c:pt>
              </c:numCache>
            </c:numRef>
          </c:val>
          <c:extLst>
            <c:ext xmlns:c16="http://schemas.microsoft.com/office/drawing/2014/chart" uri="{C3380CC4-5D6E-409C-BE32-E72D297353CC}">
              <c16:uniqueId val="{00000000-58EA-4B36-8D10-7510D8C9DAFF}"/>
            </c:ext>
          </c:extLst>
        </c:ser>
        <c:dLbls>
          <c:showLegendKey val="0"/>
          <c:showVal val="0"/>
          <c:showCatName val="0"/>
          <c:showSerName val="0"/>
          <c:showPercent val="0"/>
          <c:showBubbleSize val="0"/>
        </c:dLbls>
        <c:gapWidth val="219"/>
        <c:overlap val="-27"/>
        <c:axId val="594513704"/>
        <c:axId val="594514032"/>
      </c:barChart>
      <c:catAx>
        <c:axId val="594513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594514032"/>
        <c:crossesAt val="0"/>
        <c:auto val="1"/>
        <c:lblAlgn val="ctr"/>
        <c:lblOffset val="100"/>
        <c:noMultiLvlLbl val="0"/>
      </c:catAx>
      <c:valAx>
        <c:axId val="594514032"/>
        <c:scaling>
          <c:orientation val="minMax"/>
        </c:scaling>
        <c:delete val="0"/>
        <c:axPos val="l"/>
        <c:majorGridlines>
          <c:spPr>
            <a:ln w="9525" cap="flat" cmpd="sng" algn="ctr">
              <a:solidFill>
                <a:schemeClr val="bg1">
                  <a:lumMod val="65000"/>
                  <a:alpha val="50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594513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Sheet1!$B$51</c:f>
              <c:strCache>
                <c:ptCount val="1"/>
                <c:pt idx="0">
                  <c:v>Asylum seekers</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FDE6-41C1-B57B-F54CC9C732FA}"/>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Sheet1!$A$52:$A$63</c:f>
              <c:strCache>
                <c:ptCount val="12"/>
                <c:pt idx="0">
                  <c:v>South East</c:v>
                </c:pt>
                <c:pt idx="1">
                  <c:v>East of England</c:v>
                </c:pt>
                <c:pt idx="2">
                  <c:v>South West</c:v>
                </c:pt>
                <c:pt idx="3">
                  <c:v>Northern Ireland</c:v>
                </c:pt>
                <c:pt idx="4">
                  <c:v>East Midlands</c:v>
                </c:pt>
                <c:pt idx="5">
                  <c:v>London</c:v>
                </c:pt>
                <c:pt idx="6">
                  <c:v>Scotland</c:v>
                </c:pt>
                <c:pt idx="7">
                  <c:v>Wales</c:v>
                </c:pt>
                <c:pt idx="8">
                  <c:v>West Midlands</c:v>
                </c:pt>
                <c:pt idx="9">
                  <c:v>Yorkshire and The Humber</c:v>
                </c:pt>
                <c:pt idx="10">
                  <c:v>North West</c:v>
                </c:pt>
                <c:pt idx="11">
                  <c:v>North East</c:v>
                </c:pt>
              </c:strCache>
            </c:strRef>
          </c:cat>
          <c:val>
            <c:numRef>
              <c:f>Sheet1!$B$52:$B$63</c:f>
              <c:numCache>
                <c:formatCode>0.00%</c:formatCode>
                <c:ptCount val="12"/>
                <c:pt idx="0">
                  <c:v>7.6201946105735677E-5</c:v>
                </c:pt>
                <c:pt idx="1">
                  <c:v>1.3965007496919151E-4</c:v>
                </c:pt>
                <c:pt idx="2">
                  <c:v>1.6018615166610563E-4</c:v>
                </c:pt>
                <c:pt idx="3">
                  <c:v>4.4801319699134959E-4</c:v>
                </c:pt>
                <c:pt idx="4">
                  <c:v>5.4265594177033225E-4</c:v>
                </c:pt>
                <c:pt idx="5">
                  <c:v>6.4233811973645057E-4</c:v>
                </c:pt>
                <c:pt idx="6">
                  <c:v>7.4511318291314984E-4</c:v>
                </c:pt>
                <c:pt idx="7">
                  <c:v>8.9306452399151093E-4</c:v>
                </c:pt>
                <c:pt idx="8">
                  <c:v>9.1191689473062523E-4</c:v>
                </c:pt>
                <c:pt idx="9">
                  <c:v>1.0520812137349066E-3</c:v>
                </c:pt>
                <c:pt idx="10">
                  <c:v>1.4046721565399672E-3</c:v>
                </c:pt>
                <c:pt idx="11">
                  <c:v>1.9270787675575048E-3</c:v>
                </c:pt>
              </c:numCache>
            </c:numRef>
          </c:val>
          <c:extLst>
            <c:ext xmlns:c16="http://schemas.microsoft.com/office/drawing/2014/chart" uri="{C3380CC4-5D6E-409C-BE32-E72D297353CC}">
              <c16:uniqueId val="{00000000-FDE6-41C1-B57B-F54CC9C732FA}"/>
            </c:ext>
          </c:extLst>
        </c:ser>
        <c:ser>
          <c:idx val="1"/>
          <c:order val="1"/>
          <c:tx>
            <c:strRef>
              <c:f>Sheet1!$C$51</c:f>
              <c:strCache>
                <c:ptCount val="1"/>
                <c:pt idx="0">
                  <c:v>Resettled refugees</c:v>
                </c:pt>
              </c:strCache>
            </c:strRef>
          </c:tx>
          <c:spPr>
            <a:solidFill>
              <a:srgbClr val="E26714"/>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3-FDE6-41C1-B57B-F54CC9C732FA}"/>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Sheet1!$A$52:$A$63</c:f>
              <c:strCache>
                <c:ptCount val="12"/>
                <c:pt idx="0">
                  <c:v>South East</c:v>
                </c:pt>
                <c:pt idx="1">
                  <c:v>East of England</c:v>
                </c:pt>
                <c:pt idx="2">
                  <c:v>South West</c:v>
                </c:pt>
                <c:pt idx="3">
                  <c:v>Northern Ireland</c:v>
                </c:pt>
                <c:pt idx="4">
                  <c:v>East Midlands</c:v>
                </c:pt>
                <c:pt idx="5">
                  <c:v>London</c:v>
                </c:pt>
                <c:pt idx="6">
                  <c:v>Scotland</c:v>
                </c:pt>
                <c:pt idx="7">
                  <c:v>Wales</c:v>
                </c:pt>
                <c:pt idx="8">
                  <c:v>West Midlands</c:v>
                </c:pt>
                <c:pt idx="9">
                  <c:v>Yorkshire and The Humber</c:v>
                </c:pt>
                <c:pt idx="10">
                  <c:v>North West</c:v>
                </c:pt>
                <c:pt idx="11">
                  <c:v>North East</c:v>
                </c:pt>
              </c:strCache>
            </c:strRef>
          </c:cat>
          <c:val>
            <c:numRef>
              <c:f>Sheet1!$C$52:$C$63</c:f>
              <c:numCache>
                <c:formatCode>0.00%</c:formatCode>
                <c:ptCount val="12"/>
                <c:pt idx="0">
                  <c:v>1.8448315975311006E-4</c:v>
                </c:pt>
                <c:pt idx="1">
                  <c:v>1.3948881622211394E-4</c:v>
                </c:pt>
                <c:pt idx="2">
                  <c:v>2.4751171260782877E-4</c:v>
                </c:pt>
                <c:pt idx="3">
                  <c:v>7.9292489906416792E-4</c:v>
                </c:pt>
                <c:pt idx="4">
                  <c:v>1.6756349563679229E-4</c:v>
                </c:pt>
                <c:pt idx="5">
                  <c:v>1.0518539290336493E-4</c:v>
                </c:pt>
                <c:pt idx="6">
                  <c:v>5.847630606277928E-4</c:v>
                </c:pt>
                <c:pt idx="7">
                  <c:v>3.9412087626739174E-4</c:v>
                </c:pt>
                <c:pt idx="8">
                  <c:v>3.1267174703177914E-4</c:v>
                </c:pt>
                <c:pt idx="9">
                  <c:v>3.9181584837620891E-4</c:v>
                </c:pt>
                <c:pt idx="10">
                  <c:v>2.1105051732061016E-4</c:v>
                </c:pt>
                <c:pt idx="11">
                  <c:v>5.8617507220901847E-4</c:v>
                </c:pt>
              </c:numCache>
            </c:numRef>
          </c:val>
          <c:extLst>
            <c:ext xmlns:c16="http://schemas.microsoft.com/office/drawing/2014/chart" uri="{C3380CC4-5D6E-409C-BE32-E72D297353CC}">
              <c16:uniqueId val="{00000001-FDE6-41C1-B57B-F54CC9C732FA}"/>
            </c:ext>
          </c:extLst>
        </c:ser>
        <c:dLbls>
          <c:showLegendKey val="0"/>
          <c:showVal val="0"/>
          <c:showCatName val="0"/>
          <c:showSerName val="0"/>
          <c:showPercent val="0"/>
          <c:showBubbleSize val="0"/>
        </c:dLbls>
        <c:gapWidth val="50"/>
        <c:overlap val="100"/>
        <c:axId val="686973520"/>
        <c:axId val="686973848"/>
      </c:barChart>
      <c:catAx>
        <c:axId val="686973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686973848"/>
        <c:crosses val="autoZero"/>
        <c:auto val="1"/>
        <c:lblAlgn val="ctr"/>
        <c:lblOffset val="100"/>
        <c:noMultiLvlLbl val="0"/>
      </c:catAx>
      <c:valAx>
        <c:axId val="686973848"/>
        <c:scaling>
          <c:orientation val="minMax"/>
        </c:scaling>
        <c:delete val="0"/>
        <c:axPos val="b"/>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686973520"/>
        <c:crosses val="autoZero"/>
        <c:crossBetween val="between"/>
      </c:valAx>
      <c:spPr>
        <a:noFill/>
        <a:ln>
          <a:noFill/>
        </a:ln>
        <a:effectLst/>
      </c:spPr>
    </c:plotArea>
    <c:legend>
      <c:legendPos val="t"/>
      <c:layout>
        <c:manualLayout>
          <c:xMode val="edge"/>
          <c:yMode val="edge"/>
          <c:x val="0.21490240190564414"/>
          <c:y val="0"/>
          <c:w val="0.3496068781843446"/>
          <c:h val="6.634128454531418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Sheet1!$B$65</c:f>
              <c:strCache>
                <c:ptCount val="1"/>
                <c:pt idx="0">
                  <c:v>Africa</c:v>
                </c:pt>
              </c:strCache>
            </c:strRef>
          </c:tx>
          <c:spPr>
            <a:solidFill>
              <a:schemeClr val="accent4"/>
            </a:solidFill>
            <a:ln>
              <a:noFill/>
            </a:ln>
            <a:effectLst/>
          </c:spPr>
          <c:cat>
            <c:numRef>
              <c:f>Sheet1!$A$66:$A$83</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Sheet1!$B$66:$B$83</c:f>
              <c:numCache>
                <c:formatCode>_-* #,##0_-;\-* #,##0_-;_-* "-"??_-;_-@_-</c:formatCode>
                <c:ptCount val="18"/>
                <c:pt idx="0">
                  <c:v>20839</c:v>
                </c:pt>
                <c:pt idx="1">
                  <c:v>29711</c:v>
                </c:pt>
                <c:pt idx="2">
                  <c:v>20604</c:v>
                </c:pt>
                <c:pt idx="3">
                  <c:v>15043</c:v>
                </c:pt>
                <c:pt idx="4">
                  <c:v>10885</c:v>
                </c:pt>
                <c:pt idx="5">
                  <c:v>10502</c:v>
                </c:pt>
                <c:pt idx="6">
                  <c:v>8628</c:v>
                </c:pt>
                <c:pt idx="7">
                  <c:v>10269</c:v>
                </c:pt>
                <c:pt idx="8">
                  <c:v>11162</c:v>
                </c:pt>
                <c:pt idx="9">
                  <c:v>6601</c:v>
                </c:pt>
                <c:pt idx="10">
                  <c:v>6582</c:v>
                </c:pt>
                <c:pt idx="11">
                  <c:v>6111</c:v>
                </c:pt>
                <c:pt idx="12">
                  <c:v>6496</c:v>
                </c:pt>
                <c:pt idx="13">
                  <c:v>8869</c:v>
                </c:pt>
                <c:pt idx="14">
                  <c:v>11517</c:v>
                </c:pt>
                <c:pt idx="15">
                  <c:v>7264</c:v>
                </c:pt>
                <c:pt idx="16">
                  <c:v>7455</c:v>
                </c:pt>
                <c:pt idx="17">
                  <c:v>8444</c:v>
                </c:pt>
              </c:numCache>
            </c:numRef>
          </c:val>
          <c:extLst>
            <c:ext xmlns:c16="http://schemas.microsoft.com/office/drawing/2014/chart" uri="{C3380CC4-5D6E-409C-BE32-E72D297353CC}">
              <c16:uniqueId val="{00000000-8A2C-44E5-BC0C-C9EA82221E89}"/>
            </c:ext>
          </c:extLst>
        </c:ser>
        <c:ser>
          <c:idx val="1"/>
          <c:order val="1"/>
          <c:tx>
            <c:strRef>
              <c:f>Sheet1!$C$65</c:f>
              <c:strCache>
                <c:ptCount val="1"/>
                <c:pt idx="0">
                  <c:v>Middle East and Central Asia</c:v>
                </c:pt>
              </c:strCache>
            </c:strRef>
          </c:tx>
          <c:spPr>
            <a:solidFill>
              <a:srgbClr val="00B0F0"/>
            </a:solidFill>
            <a:ln>
              <a:noFill/>
            </a:ln>
            <a:effectLst/>
          </c:spPr>
          <c:cat>
            <c:numRef>
              <c:f>Sheet1!$A$66:$A$83</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Sheet1!$C$66:$C$83</c:f>
              <c:numCache>
                <c:formatCode>_-* #,##0_-;\-* #,##0_-;_-* "-"??_-;_-@_-</c:formatCode>
                <c:ptCount val="18"/>
                <c:pt idx="0">
                  <c:v>20007</c:v>
                </c:pt>
                <c:pt idx="1">
                  <c:v>25285</c:v>
                </c:pt>
                <c:pt idx="2">
                  <c:v>10085</c:v>
                </c:pt>
                <c:pt idx="3">
                  <c:v>7692</c:v>
                </c:pt>
                <c:pt idx="4">
                  <c:v>7106</c:v>
                </c:pt>
                <c:pt idx="5">
                  <c:v>6588</c:v>
                </c:pt>
                <c:pt idx="6">
                  <c:v>7474</c:v>
                </c:pt>
                <c:pt idx="7">
                  <c:v>8433</c:v>
                </c:pt>
                <c:pt idx="8">
                  <c:v>6639</c:v>
                </c:pt>
                <c:pt idx="9">
                  <c:v>4361</c:v>
                </c:pt>
                <c:pt idx="10">
                  <c:v>4865</c:v>
                </c:pt>
                <c:pt idx="11">
                  <c:v>5346</c:v>
                </c:pt>
                <c:pt idx="12">
                  <c:v>5763</c:v>
                </c:pt>
                <c:pt idx="13">
                  <c:v>6207</c:v>
                </c:pt>
                <c:pt idx="14">
                  <c:v>10725</c:v>
                </c:pt>
                <c:pt idx="15">
                  <c:v>11023</c:v>
                </c:pt>
                <c:pt idx="16">
                  <c:v>7447</c:v>
                </c:pt>
                <c:pt idx="17">
                  <c:v>8949</c:v>
                </c:pt>
              </c:numCache>
            </c:numRef>
          </c:val>
          <c:extLst>
            <c:ext xmlns:c16="http://schemas.microsoft.com/office/drawing/2014/chart" uri="{C3380CC4-5D6E-409C-BE32-E72D297353CC}">
              <c16:uniqueId val="{00000001-8A2C-44E5-BC0C-C9EA82221E89}"/>
            </c:ext>
          </c:extLst>
        </c:ser>
        <c:ser>
          <c:idx val="2"/>
          <c:order val="2"/>
          <c:tx>
            <c:strRef>
              <c:f>Sheet1!$D$65</c:f>
              <c:strCache>
                <c:ptCount val="1"/>
                <c:pt idx="0">
                  <c:v>South Asia</c:v>
                </c:pt>
              </c:strCache>
            </c:strRef>
          </c:tx>
          <c:spPr>
            <a:solidFill>
              <a:schemeClr val="accent2"/>
            </a:solidFill>
            <a:ln>
              <a:noFill/>
            </a:ln>
            <a:effectLst/>
          </c:spPr>
          <c:cat>
            <c:numRef>
              <c:f>Sheet1!$A$66:$A$83</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Sheet1!$D$66:$D$83</c:f>
              <c:numCache>
                <c:formatCode>_-* #,##0_-;\-* #,##0_-;_-* "-"??_-;_-@_-</c:formatCode>
                <c:ptCount val="18"/>
                <c:pt idx="0">
                  <c:v>11431</c:v>
                </c:pt>
                <c:pt idx="1">
                  <c:v>8690</c:v>
                </c:pt>
                <c:pt idx="2">
                  <c:v>5927</c:v>
                </c:pt>
                <c:pt idx="3">
                  <c:v>4094</c:v>
                </c:pt>
                <c:pt idx="4">
                  <c:v>2994</c:v>
                </c:pt>
                <c:pt idx="5">
                  <c:v>2675</c:v>
                </c:pt>
                <c:pt idx="6">
                  <c:v>3111</c:v>
                </c:pt>
                <c:pt idx="7">
                  <c:v>3935</c:v>
                </c:pt>
                <c:pt idx="8">
                  <c:v>3509</c:v>
                </c:pt>
                <c:pt idx="9">
                  <c:v>3808</c:v>
                </c:pt>
                <c:pt idx="10">
                  <c:v>5400</c:v>
                </c:pt>
                <c:pt idx="11">
                  <c:v>7239</c:v>
                </c:pt>
                <c:pt idx="12">
                  <c:v>7325</c:v>
                </c:pt>
                <c:pt idx="13">
                  <c:v>5517</c:v>
                </c:pt>
                <c:pt idx="14">
                  <c:v>5642</c:v>
                </c:pt>
                <c:pt idx="15">
                  <c:v>7313</c:v>
                </c:pt>
                <c:pt idx="16">
                  <c:v>6373</c:v>
                </c:pt>
                <c:pt idx="17">
                  <c:v>5220</c:v>
                </c:pt>
              </c:numCache>
            </c:numRef>
          </c:val>
          <c:extLst>
            <c:ext xmlns:c16="http://schemas.microsoft.com/office/drawing/2014/chart" uri="{C3380CC4-5D6E-409C-BE32-E72D297353CC}">
              <c16:uniqueId val="{00000002-8A2C-44E5-BC0C-C9EA82221E89}"/>
            </c:ext>
          </c:extLst>
        </c:ser>
        <c:ser>
          <c:idx val="3"/>
          <c:order val="3"/>
          <c:tx>
            <c:strRef>
              <c:f>Sheet1!$E$65</c:f>
              <c:strCache>
                <c:ptCount val="1"/>
                <c:pt idx="0">
                  <c:v>Europe non-EU</c:v>
                </c:pt>
              </c:strCache>
            </c:strRef>
          </c:tx>
          <c:spPr>
            <a:solidFill>
              <a:srgbClr val="7030A0"/>
            </a:solidFill>
            <a:ln>
              <a:noFill/>
            </a:ln>
            <a:effectLst/>
          </c:spPr>
          <c:cat>
            <c:numRef>
              <c:f>Sheet1!$A$66:$A$83</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Sheet1!$E$66:$E$83</c:f>
              <c:numCache>
                <c:formatCode>_-* #,##0_-;\-* #,##0_-;_-* "-"??_-;_-@_-</c:formatCode>
                <c:ptCount val="18"/>
                <c:pt idx="0">
                  <c:v>14145</c:v>
                </c:pt>
                <c:pt idx="1">
                  <c:v>13148</c:v>
                </c:pt>
                <c:pt idx="2">
                  <c:v>6228</c:v>
                </c:pt>
                <c:pt idx="3">
                  <c:v>2958</c:v>
                </c:pt>
                <c:pt idx="4">
                  <c:v>1772</c:v>
                </c:pt>
                <c:pt idx="5">
                  <c:v>1162</c:v>
                </c:pt>
                <c:pt idx="6">
                  <c:v>793</c:v>
                </c:pt>
                <c:pt idx="7">
                  <c:v>703</c:v>
                </c:pt>
                <c:pt idx="8">
                  <c:v>709</c:v>
                </c:pt>
                <c:pt idx="9">
                  <c:v>609</c:v>
                </c:pt>
                <c:pt idx="10">
                  <c:v>788</c:v>
                </c:pt>
                <c:pt idx="11">
                  <c:v>1319</c:v>
                </c:pt>
                <c:pt idx="12">
                  <c:v>2012</c:v>
                </c:pt>
                <c:pt idx="13">
                  <c:v>2433</c:v>
                </c:pt>
                <c:pt idx="14">
                  <c:v>2358</c:v>
                </c:pt>
                <c:pt idx="15">
                  <c:v>2223</c:v>
                </c:pt>
                <c:pt idx="16">
                  <c:v>2257</c:v>
                </c:pt>
                <c:pt idx="17">
                  <c:v>3081</c:v>
                </c:pt>
              </c:numCache>
            </c:numRef>
          </c:val>
          <c:extLst>
            <c:ext xmlns:c16="http://schemas.microsoft.com/office/drawing/2014/chart" uri="{C3380CC4-5D6E-409C-BE32-E72D297353CC}">
              <c16:uniqueId val="{00000003-8A2C-44E5-BC0C-C9EA82221E89}"/>
            </c:ext>
          </c:extLst>
        </c:ser>
        <c:ser>
          <c:idx val="4"/>
          <c:order val="4"/>
          <c:tx>
            <c:strRef>
              <c:f>Sheet1!$F$65</c:f>
              <c:strCache>
                <c:ptCount val="1"/>
                <c:pt idx="0">
                  <c:v>East Asia and Southeast Asia</c:v>
                </c:pt>
              </c:strCache>
            </c:strRef>
          </c:tx>
          <c:spPr>
            <a:solidFill>
              <a:schemeClr val="accent6"/>
            </a:solidFill>
            <a:ln>
              <a:noFill/>
            </a:ln>
            <a:effectLst/>
          </c:spPr>
          <c:cat>
            <c:numRef>
              <c:f>Sheet1!$A$66:$A$83</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Sheet1!$F$66:$F$83</c:f>
              <c:numCache>
                <c:formatCode>_-* #,##0_-;\-* #,##0_-;_-* "-"??_-;_-@_-</c:formatCode>
                <c:ptCount val="18"/>
                <c:pt idx="0">
                  <c:v>3128</c:v>
                </c:pt>
                <c:pt idx="1">
                  <c:v>4853</c:v>
                </c:pt>
                <c:pt idx="2">
                  <c:v>4940</c:v>
                </c:pt>
                <c:pt idx="3">
                  <c:v>3360</c:v>
                </c:pt>
                <c:pt idx="4">
                  <c:v>2343</c:v>
                </c:pt>
                <c:pt idx="5">
                  <c:v>2245</c:v>
                </c:pt>
                <c:pt idx="6">
                  <c:v>2954</c:v>
                </c:pt>
                <c:pt idx="7">
                  <c:v>2106</c:v>
                </c:pt>
                <c:pt idx="8">
                  <c:v>1984</c:v>
                </c:pt>
                <c:pt idx="9">
                  <c:v>1868</c:v>
                </c:pt>
                <c:pt idx="10">
                  <c:v>1451</c:v>
                </c:pt>
                <c:pt idx="11">
                  <c:v>1314</c:v>
                </c:pt>
                <c:pt idx="12">
                  <c:v>1417</c:v>
                </c:pt>
                <c:pt idx="13">
                  <c:v>1325</c:v>
                </c:pt>
                <c:pt idx="14">
                  <c:v>1422</c:v>
                </c:pt>
                <c:pt idx="15">
                  <c:v>1774</c:v>
                </c:pt>
                <c:pt idx="16">
                  <c:v>2262</c:v>
                </c:pt>
                <c:pt idx="17">
                  <c:v>2707</c:v>
                </c:pt>
              </c:numCache>
            </c:numRef>
          </c:val>
          <c:extLst>
            <c:ext xmlns:c16="http://schemas.microsoft.com/office/drawing/2014/chart" uri="{C3380CC4-5D6E-409C-BE32-E72D297353CC}">
              <c16:uniqueId val="{00000004-8A2C-44E5-BC0C-C9EA82221E89}"/>
            </c:ext>
          </c:extLst>
        </c:ser>
        <c:dLbls>
          <c:showLegendKey val="0"/>
          <c:showVal val="0"/>
          <c:showCatName val="0"/>
          <c:showSerName val="0"/>
          <c:showPercent val="0"/>
          <c:showBubbleSize val="0"/>
        </c:dLbls>
        <c:axId val="481591976"/>
        <c:axId val="481591648"/>
      </c:areaChart>
      <c:catAx>
        <c:axId val="4815919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81591648"/>
        <c:crosses val="autoZero"/>
        <c:auto val="1"/>
        <c:lblAlgn val="ctr"/>
        <c:lblOffset val="100"/>
        <c:noMultiLvlLbl val="0"/>
      </c:catAx>
      <c:valAx>
        <c:axId val="481591648"/>
        <c:scaling>
          <c:orientation val="minMax"/>
        </c:scaling>
        <c:delete val="0"/>
        <c:axPos val="l"/>
        <c:majorGridlines>
          <c:spPr>
            <a:ln w="9525" cap="flat" cmpd="sng" algn="ctr">
              <a:solidFill>
                <a:schemeClr val="bg1">
                  <a:lumMod val="65000"/>
                  <a:alpha val="50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8159197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legend>
    <c:plotVisOnly val="1"/>
    <c:dispBlanksAs val="zero"/>
    <c:showDLblsOverMax val="0"/>
  </c:chart>
  <c:spPr>
    <a:noFill/>
    <a:ln>
      <a:noFill/>
    </a:ln>
    <a:effectLst/>
  </c:spPr>
  <c:txPr>
    <a:bodyPr/>
    <a:lstStyle/>
    <a:p>
      <a:pPr>
        <a:defRPr sz="1600">
          <a:solidFill>
            <a:schemeClr val="bg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Sheet1!$B$85</c:f>
              <c:strCache>
                <c:ptCount val="1"/>
                <c:pt idx="0">
                  <c:v>Africa</c:v>
                </c:pt>
              </c:strCache>
            </c:strRef>
          </c:tx>
          <c:spPr>
            <a:solidFill>
              <a:schemeClr val="accent4"/>
            </a:solidFill>
            <a:ln>
              <a:noFill/>
            </a:ln>
            <a:effectLst/>
          </c:spPr>
          <c:cat>
            <c:numRef>
              <c:f>Sheet1!$A$86:$A$103</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Sheet1!$B$86:$B$103</c:f>
              <c:numCache>
                <c:formatCode>_-* #,##0_-;\-* #,##0_-;_-* "-"??_-;_-@_-</c:formatCode>
                <c:ptCount val="18"/>
                <c:pt idx="0">
                  <c:v>11174</c:v>
                </c:pt>
                <c:pt idx="1">
                  <c:v>10090</c:v>
                </c:pt>
                <c:pt idx="2">
                  <c:v>5691</c:v>
                </c:pt>
                <c:pt idx="3">
                  <c:v>2864</c:v>
                </c:pt>
                <c:pt idx="4">
                  <c:v>2528</c:v>
                </c:pt>
                <c:pt idx="5">
                  <c:v>2406</c:v>
                </c:pt>
                <c:pt idx="6">
                  <c:v>2963</c:v>
                </c:pt>
                <c:pt idx="7">
                  <c:v>2810</c:v>
                </c:pt>
                <c:pt idx="8">
                  <c:v>3782</c:v>
                </c:pt>
                <c:pt idx="9">
                  <c:v>2446</c:v>
                </c:pt>
                <c:pt idx="10">
                  <c:v>2466</c:v>
                </c:pt>
                <c:pt idx="11">
                  <c:v>2285</c:v>
                </c:pt>
                <c:pt idx="12">
                  <c:v>2288</c:v>
                </c:pt>
                <c:pt idx="13">
                  <c:v>3940</c:v>
                </c:pt>
                <c:pt idx="14">
                  <c:v>5274</c:v>
                </c:pt>
                <c:pt idx="15">
                  <c:v>3186</c:v>
                </c:pt>
                <c:pt idx="16">
                  <c:v>2768</c:v>
                </c:pt>
                <c:pt idx="17">
                  <c:v>2724</c:v>
                </c:pt>
              </c:numCache>
            </c:numRef>
          </c:val>
          <c:extLst>
            <c:ext xmlns:c16="http://schemas.microsoft.com/office/drawing/2014/chart" uri="{C3380CC4-5D6E-409C-BE32-E72D297353CC}">
              <c16:uniqueId val="{00000000-B824-4B4E-BF9F-2AE438F6EE57}"/>
            </c:ext>
          </c:extLst>
        </c:ser>
        <c:ser>
          <c:idx val="1"/>
          <c:order val="1"/>
          <c:tx>
            <c:strRef>
              <c:f>Sheet1!$C$85</c:f>
              <c:strCache>
                <c:ptCount val="1"/>
                <c:pt idx="0">
                  <c:v>Middle East and Central Asia</c:v>
                </c:pt>
              </c:strCache>
            </c:strRef>
          </c:tx>
          <c:spPr>
            <a:solidFill>
              <a:srgbClr val="00B0F0"/>
            </a:solidFill>
            <a:ln>
              <a:noFill/>
            </a:ln>
            <a:effectLst/>
          </c:spPr>
          <c:cat>
            <c:numRef>
              <c:f>Sheet1!$A$86:$A$103</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Sheet1!$C$86:$C$103</c:f>
              <c:numCache>
                <c:formatCode>_-* #,##0_-;\-* #,##0_-;_-* "-"??_-;_-@_-</c:formatCode>
                <c:ptCount val="18"/>
                <c:pt idx="0">
                  <c:v>13601</c:v>
                </c:pt>
                <c:pt idx="1">
                  <c:v>14443</c:v>
                </c:pt>
                <c:pt idx="2">
                  <c:v>3159</c:v>
                </c:pt>
                <c:pt idx="3">
                  <c:v>1055</c:v>
                </c:pt>
                <c:pt idx="4">
                  <c:v>1229</c:v>
                </c:pt>
                <c:pt idx="5">
                  <c:v>1372</c:v>
                </c:pt>
                <c:pt idx="6">
                  <c:v>1749</c:v>
                </c:pt>
                <c:pt idx="7">
                  <c:v>1980</c:v>
                </c:pt>
                <c:pt idx="8">
                  <c:v>2157</c:v>
                </c:pt>
                <c:pt idx="9">
                  <c:v>1708</c:v>
                </c:pt>
                <c:pt idx="10">
                  <c:v>1695</c:v>
                </c:pt>
                <c:pt idx="11">
                  <c:v>2298</c:v>
                </c:pt>
                <c:pt idx="12">
                  <c:v>2659</c:v>
                </c:pt>
                <c:pt idx="13">
                  <c:v>2715</c:v>
                </c:pt>
                <c:pt idx="14">
                  <c:v>4208</c:v>
                </c:pt>
                <c:pt idx="15">
                  <c:v>4024</c:v>
                </c:pt>
                <c:pt idx="16">
                  <c:v>2967</c:v>
                </c:pt>
                <c:pt idx="17">
                  <c:v>2726</c:v>
                </c:pt>
              </c:numCache>
            </c:numRef>
          </c:val>
          <c:extLst>
            <c:ext xmlns:c16="http://schemas.microsoft.com/office/drawing/2014/chart" uri="{C3380CC4-5D6E-409C-BE32-E72D297353CC}">
              <c16:uniqueId val="{00000001-B824-4B4E-BF9F-2AE438F6EE57}"/>
            </c:ext>
          </c:extLst>
        </c:ser>
        <c:ser>
          <c:idx val="2"/>
          <c:order val="2"/>
          <c:tx>
            <c:strRef>
              <c:f>Sheet1!$D$85</c:f>
              <c:strCache>
                <c:ptCount val="1"/>
                <c:pt idx="0">
                  <c:v>South Asia</c:v>
                </c:pt>
              </c:strCache>
            </c:strRef>
          </c:tx>
          <c:spPr>
            <a:solidFill>
              <a:schemeClr val="accent2"/>
            </a:solidFill>
            <a:ln>
              <a:noFill/>
            </a:ln>
            <a:effectLst/>
          </c:spPr>
          <c:cat>
            <c:numRef>
              <c:f>Sheet1!$A$86:$A$103</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Sheet1!$D$86:$D$103</c:f>
              <c:numCache>
                <c:formatCode>_-* #,##0_-;\-* #,##0_-;_-* "-"??_-;_-@_-</c:formatCode>
                <c:ptCount val="18"/>
                <c:pt idx="0">
                  <c:v>2518</c:v>
                </c:pt>
                <c:pt idx="1">
                  <c:v>1070</c:v>
                </c:pt>
                <c:pt idx="2">
                  <c:v>659</c:v>
                </c:pt>
                <c:pt idx="3">
                  <c:v>575</c:v>
                </c:pt>
                <c:pt idx="4">
                  <c:v>357</c:v>
                </c:pt>
                <c:pt idx="5">
                  <c:v>280</c:v>
                </c:pt>
                <c:pt idx="6">
                  <c:v>404</c:v>
                </c:pt>
                <c:pt idx="7">
                  <c:v>450</c:v>
                </c:pt>
                <c:pt idx="8">
                  <c:v>357</c:v>
                </c:pt>
                <c:pt idx="9">
                  <c:v>438</c:v>
                </c:pt>
                <c:pt idx="10">
                  <c:v>639</c:v>
                </c:pt>
                <c:pt idx="11">
                  <c:v>774</c:v>
                </c:pt>
                <c:pt idx="12">
                  <c:v>919</c:v>
                </c:pt>
                <c:pt idx="13">
                  <c:v>708</c:v>
                </c:pt>
                <c:pt idx="14">
                  <c:v>773</c:v>
                </c:pt>
                <c:pt idx="15">
                  <c:v>414</c:v>
                </c:pt>
                <c:pt idx="16">
                  <c:v>407</c:v>
                </c:pt>
                <c:pt idx="17">
                  <c:v>472</c:v>
                </c:pt>
              </c:numCache>
            </c:numRef>
          </c:val>
          <c:extLst>
            <c:ext xmlns:c16="http://schemas.microsoft.com/office/drawing/2014/chart" uri="{C3380CC4-5D6E-409C-BE32-E72D297353CC}">
              <c16:uniqueId val="{00000002-B824-4B4E-BF9F-2AE438F6EE57}"/>
            </c:ext>
          </c:extLst>
        </c:ser>
        <c:ser>
          <c:idx val="3"/>
          <c:order val="3"/>
          <c:tx>
            <c:strRef>
              <c:f>Sheet1!$E$85</c:f>
              <c:strCache>
                <c:ptCount val="1"/>
                <c:pt idx="0">
                  <c:v>Europe non-EU</c:v>
                </c:pt>
              </c:strCache>
            </c:strRef>
          </c:tx>
          <c:spPr>
            <a:solidFill>
              <a:srgbClr val="7030A0"/>
            </a:solidFill>
            <a:ln>
              <a:noFill/>
            </a:ln>
            <a:effectLst/>
          </c:spPr>
          <c:cat>
            <c:numRef>
              <c:f>Sheet1!$A$86:$A$103</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Sheet1!$E$86:$E$103</c:f>
              <c:numCache>
                <c:formatCode>_-* #,##0_-;\-* #,##0_-;_-* "-"??_-;_-@_-</c:formatCode>
                <c:ptCount val="18"/>
                <c:pt idx="0">
                  <c:v>3530</c:v>
                </c:pt>
                <c:pt idx="1">
                  <c:v>2095</c:v>
                </c:pt>
                <c:pt idx="2">
                  <c:v>958</c:v>
                </c:pt>
                <c:pt idx="3">
                  <c:v>586</c:v>
                </c:pt>
                <c:pt idx="4">
                  <c:v>253</c:v>
                </c:pt>
                <c:pt idx="5">
                  <c:v>148</c:v>
                </c:pt>
                <c:pt idx="6">
                  <c:v>145</c:v>
                </c:pt>
                <c:pt idx="7">
                  <c:v>133</c:v>
                </c:pt>
                <c:pt idx="8">
                  <c:v>113</c:v>
                </c:pt>
                <c:pt idx="9">
                  <c:v>125</c:v>
                </c:pt>
                <c:pt idx="10">
                  <c:v>163</c:v>
                </c:pt>
                <c:pt idx="11">
                  <c:v>250</c:v>
                </c:pt>
                <c:pt idx="12">
                  <c:v>312</c:v>
                </c:pt>
                <c:pt idx="13">
                  <c:v>369</c:v>
                </c:pt>
                <c:pt idx="14">
                  <c:v>457</c:v>
                </c:pt>
                <c:pt idx="15">
                  <c:v>281</c:v>
                </c:pt>
                <c:pt idx="16">
                  <c:v>154</c:v>
                </c:pt>
                <c:pt idx="17">
                  <c:v>338</c:v>
                </c:pt>
              </c:numCache>
            </c:numRef>
          </c:val>
          <c:extLst>
            <c:ext xmlns:c16="http://schemas.microsoft.com/office/drawing/2014/chart" uri="{C3380CC4-5D6E-409C-BE32-E72D297353CC}">
              <c16:uniqueId val="{00000003-B824-4B4E-BF9F-2AE438F6EE57}"/>
            </c:ext>
          </c:extLst>
        </c:ser>
        <c:ser>
          <c:idx val="4"/>
          <c:order val="4"/>
          <c:tx>
            <c:strRef>
              <c:f>Sheet1!$F$85</c:f>
              <c:strCache>
                <c:ptCount val="1"/>
                <c:pt idx="0">
                  <c:v>East Asia and Southeast Asia</c:v>
                </c:pt>
              </c:strCache>
            </c:strRef>
          </c:tx>
          <c:spPr>
            <a:solidFill>
              <a:schemeClr val="accent6"/>
            </a:solidFill>
            <a:ln>
              <a:noFill/>
            </a:ln>
            <a:effectLst/>
          </c:spPr>
          <c:cat>
            <c:numRef>
              <c:f>Sheet1!$A$86:$A$103</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Sheet1!$F$86:$F$103</c:f>
              <c:numCache>
                <c:formatCode>_-* #,##0_-;\-* #,##0_-;_-* "-"??_-;_-@_-</c:formatCode>
                <c:ptCount val="18"/>
                <c:pt idx="0">
                  <c:v>318</c:v>
                </c:pt>
                <c:pt idx="1">
                  <c:v>451</c:v>
                </c:pt>
                <c:pt idx="2">
                  <c:v>423</c:v>
                </c:pt>
                <c:pt idx="3">
                  <c:v>358</c:v>
                </c:pt>
                <c:pt idx="4">
                  <c:v>266</c:v>
                </c:pt>
                <c:pt idx="5">
                  <c:v>206</c:v>
                </c:pt>
                <c:pt idx="6">
                  <c:v>423</c:v>
                </c:pt>
                <c:pt idx="7">
                  <c:v>430</c:v>
                </c:pt>
                <c:pt idx="8">
                  <c:v>246</c:v>
                </c:pt>
                <c:pt idx="9">
                  <c:v>288</c:v>
                </c:pt>
                <c:pt idx="10">
                  <c:v>339</c:v>
                </c:pt>
                <c:pt idx="11">
                  <c:v>205</c:v>
                </c:pt>
                <c:pt idx="12">
                  <c:v>155</c:v>
                </c:pt>
                <c:pt idx="13">
                  <c:v>188</c:v>
                </c:pt>
                <c:pt idx="14">
                  <c:v>225</c:v>
                </c:pt>
                <c:pt idx="15">
                  <c:v>147</c:v>
                </c:pt>
                <c:pt idx="16">
                  <c:v>222</c:v>
                </c:pt>
                <c:pt idx="17">
                  <c:v>377</c:v>
                </c:pt>
              </c:numCache>
            </c:numRef>
          </c:val>
          <c:extLst>
            <c:ext xmlns:c16="http://schemas.microsoft.com/office/drawing/2014/chart" uri="{C3380CC4-5D6E-409C-BE32-E72D297353CC}">
              <c16:uniqueId val="{00000004-B824-4B4E-BF9F-2AE438F6EE57}"/>
            </c:ext>
          </c:extLst>
        </c:ser>
        <c:dLbls>
          <c:showLegendKey val="0"/>
          <c:showVal val="0"/>
          <c:showCatName val="0"/>
          <c:showSerName val="0"/>
          <c:showPercent val="0"/>
          <c:showBubbleSize val="0"/>
        </c:dLbls>
        <c:axId val="481589024"/>
        <c:axId val="481586728"/>
      </c:areaChart>
      <c:catAx>
        <c:axId val="481589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81586728"/>
        <c:crosses val="autoZero"/>
        <c:auto val="1"/>
        <c:lblAlgn val="ctr"/>
        <c:lblOffset val="100"/>
        <c:noMultiLvlLbl val="0"/>
      </c:catAx>
      <c:valAx>
        <c:axId val="481586728"/>
        <c:scaling>
          <c:orientation val="minMax"/>
          <c:max val="90000"/>
        </c:scaling>
        <c:delete val="0"/>
        <c:axPos val="l"/>
        <c:majorGridlines>
          <c:spPr>
            <a:ln w="9525" cap="flat" cmpd="sng" algn="ctr">
              <a:solidFill>
                <a:schemeClr val="bg1">
                  <a:lumMod val="65000"/>
                  <a:alpha val="50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81589024"/>
        <c:crosses val="autoZero"/>
        <c:crossBetween val="midCat"/>
      </c:valAx>
      <c:spPr>
        <a:noFill/>
        <a:ln>
          <a:noFill/>
        </a:ln>
        <a:effectLst/>
      </c:spPr>
    </c:plotArea>
    <c:legend>
      <c:legendPos val="t"/>
      <c:legendEntry>
        <c:idx val="2"/>
        <c:txPr>
          <a:bodyPr rot="0" spcFirstLastPara="1" vertOverflow="ellipsis" vert="horz" wrap="square" anchor="ctr" anchorCtr="1"/>
          <a:lstStyle/>
          <a:p>
            <a:pPr>
              <a:defRPr sz="16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legendEntry>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legend>
    <c:plotVisOnly val="1"/>
    <c:dispBlanksAs val="zero"/>
    <c:showDLblsOverMax val="0"/>
  </c:chart>
  <c:spPr>
    <a:noFill/>
    <a:ln>
      <a:noFill/>
    </a:ln>
    <a:effectLst/>
  </c:spPr>
  <c:txPr>
    <a:bodyPr/>
    <a:lstStyle/>
    <a:p>
      <a:pPr>
        <a:defRPr sz="1600">
          <a:solidFill>
            <a:schemeClr val="bg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Sheet1!$B$105</c:f>
              <c:strCache>
                <c:ptCount val="1"/>
                <c:pt idx="0">
                  <c:v>Estimated asylum seekers per 1,000 population</c:v>
                </c:pt>
              </c:strCache>
            </c:strRef>
          </c:tx>
          <c:spPr>
            <a:solidFill>
              <a:srgbClr val="E26714"/>
            </a:solidFill>
            <a:ln>
              <a:noFill/>
            </a:ln>
            <a:effectLst/>
          </c:spPr>
          <c:invertIfNegative val="0"/>
          <c:dPt>
            <c:idx val="14"/>
            <c:invertIfNegative val="0"/>
            <c:bubble3D val="0"/>
            <c:spPr>
              <a:solidFill>
                <a:schemeClr val="accent6"/>
              </a:solidFill>
              <a:ln>
                <a:noFill/>
              </a:ln>
              <a:effectLst/>
            </c:spPr>
            <c:extLst>
              <c:ext xmlns:c16="http://schemas.microsoft.com/office/drawing/2014/chart" uri="{C3380CC4-5D6E-409C-BE32-E72D297353CC}">
                <c16:uniqueId val="{00000002-7887-4849-A09A-0D6E005FA890}"/>
              </c:ext>
            </c:extLst>
          </c:dPt>
          <c:dPt>
            <c:idx val="20"/>
            <c:invertIfNegative val="0"/>
            <c:bubble3D val="0"/>
            <c:spPr>
              <a:solidFill>
                <a:srgbClr val="00B0F0"/>
              </a:solidFill>
              <a:ln>
                <a:noFill/>
              </a:ln>
              <a:effectLst/>
            </c:spPr>
            <c:extLst>
              <c:ext xmlns:c16="http://schemas.microsoft.com/office/drawing/2014/chart" uri="{C3380CC4-5D6E-409C-BE32-E72D297353CC}">
                <c16:uniqueId val="{00000001-7887-4849-A09A-0D6E005FA890}"/>
              </c:ext>
            </c:extLst>
          </c:dPt>
          <c:cat>
            <c:strRef>
              <c:f>Sheet1!$A$106:$A$138</c:f>
              <c:strCache>
                <c:ptCount val="33"/>
                <c:pt idx="0">
                  <c:v>Cyprus</c:v>
                </c:pt>
                <c:pt idx="1">
                  <c:v>Greece</c:v>
                </c:pt>
                <c:pt idx="2">
                  <c:v>Malta</c:v>
                </c:pt>
                <c:pt idx="3">
                  <c:v>Liechtenstein</c:v>
                </c:pt>
                <c:pt idx="4">
                  <c:v>Luxembourg</c:v>
                </c:pt>
                <c:pt idx="5">
                  <c:v>Germany</c:v>
                </c:pt>
                <c:pt idx="6">
                  <c:v>Iceland</c:v>
                </c:pt>
                <c:pt idx="7">
                  <c:v>Sweden</c:v>
                </c:pt>
                <c:pt idx="8">
                  <c:v>Belgium</c:v>
                </c:pt>
                <c:pt idx="9">
                  <c:v>France</c:v>
                </c:pt>
                <c:pt idx="10">
                  <c:v>Switzerland</c:v>
                </c:pt>
                <c:pt idx="11">
                  <c:v>Austria</c:v>
                </c:pt>
                <c:pt idx="12">
                  <c:v>Netherlands</c:v>
                </c:pt>
                <c:pt idx="13">
                  <c:v>Slovenia</c:v>
                </c:pt>
                <c:pt idx="14">
                  <c:v>EU-28</c:v>
                </c:pt>
                <c:pt idx="15">
                  <c:v>Spain</c:v>
                </c:pt>
                <c:pt idx="16">
                  <c:v>Italy</c:v>
                </c:pt>
                <c:pt idx="17">
                  <c:v>Finland</c:v>
                </c:pt>
                <c:pt idx="18">
                  <c:v>Ireland</c:v>
                </c:pt>
                <c:pt idx="19">
                  <c:v>Denmark</c:v>
                </c:pt>
                <c:pt idx="20">
                  <c:v>United Kingdom</c:v>
                </c:pt>
                <c:pt idx="21">
                  <c:v>Norway</c:v>
                </c:pt>
                <c:pt idx="22">
                  <c:v>Bulgaria</c:v>
                </c:pt>
                <c:pt idx="23">
                  <c:v>Croatia</c:v>
                </c:pt>
                <c:pt idx="24">
                  <c:v>Czechia</c:v>
                </c:pt>
                <c:pt idx="25">
                  <c:v>Lithuania</c:v>
                </c:pt>
                <c:pt idx="26">
                  <c:v>Portugal</c:v>
                </c:pt>
                <c:pt idx="27">
                  <c:v>Romania</c:v>
                </c:pt>
                <c:pt idx="28">
                  <c:v>Poland</c:v>
                </c:pt>
                <c:pt idx="29">
                  <c:v>Latvia</c:v>
                </c:pt>
                <c:pt idx="30">
                  <c:v>Estonia</c:v>
                </c:pt>
                <c:pt idx="31">
                  <c:v>Hungary</c:v>
                </c:pt>
                <c:pt idx="32">
                  <c:v>Slovakia</c:v>
                </c:pt>
              </c:strCache>
            </c:strRef>
          </c:cat>
          <c:val>
            <c:numRef>
              <c:f>Sheet1!$B$106:$B$138</c:f>
              <c:numCache>
                <c:formatCode>#,##0.00</c:formatCode>
                <c:ptCount val="33"/>
                <c:pt idx="0">
                  <c:v>8.984814333121971</c:v>
                </c:pt>
                <c:pt idx="1">
                  <c:v>6.2344261539600216</c:v>
                </c:pt>
                <c:pt idx="2">
                  <c:v>4.477602527638159</c:v>
                </c:pt>
                <c:pt idx="3">
                  <c:v>4.3291179094296055</c:v>
                </c:pt>
                <c:pt idx="4">
                  <c:v>3.8787053263677209</c:v>
                </c:pt>
                <c:pt idx="5">
                  <c:v>2.2246016422459123</c:v>
                </c:pt>
                <c:pt idx="6">
                  <c:v>2.2241354570239631</c:v>
                </c:pt>
                <c:pt idx="7">
                  <c:v>2.1303838386473366</c:v>
                </c:pt>
                <c:pt idx="8">
                  <c:v>1.976560432172789</c:v>
                </c:pt>
                <c:pt idx="9">
                  <c:v>1.7993709665065827</c:v>
                </c:pt>
                <c:pt idx="10">
                  <c:v>1.7868655949402001</c:v>
                </c:pt>
                <c:pt idx="11">
                  <c:v>1.5540223391561374</c:v>
                </c:pt>
                <c:pt idx="12">
                  <c:v>1.3983401745780417</c:v>
                </c:pt>
                <c:pt idx="13">
                  <c:v>1.3909854466635703</c:v>
                </c:pt>
                <c:pt idx="14" formatCode="General">
                  <c:v>1.2609020203736794</c:v>
                </c:pt>
                <c:pt idx="15">
                  <c:v>1.1584183245533226</c:v>
                </c:pt>
                <c:pt idx="16">
                  <c:v>0.99117166129281886</c:v>
                </c:pt>
                <c:pt idx="17">
                  <c:v>0.81623324681260923</c:v>
                </c:pt>
                <c:pt idx="18">
                  <c:v>0.75977270581766443</c:v>
                </c:pt>
                <c:pt idx="19">
                  <c:v>0.61751992236892406</c:v>
                </c:pt>
                <c:pt idx="20">
                  <c:v>0.56930683806770888</c:v>
                </c:pt>
                <c:pt idx="21">
                  <c:v>0.50230199717917778</c:v>
                </c:pt>
                <c:pt idx="22">
                  <c:v>0.35957273397546735</c:v>
                </c:pt>
                <c:pt idx="23">
                  <c:v>0.19486088516044237</c:v>
                </c:pt>
                <c:pt idx="24">
                  <c:v>0.15928286893894519</c:v>
                </c:pt>
                <c:pt idx="25">
                  <c:v>0.14418450490067111</c:v>
                </c:pt>
                <c:pt idx="26">
                  <c:v>0.12486606050105592</c:v>
                </c:pt>
                <c:pt idx="27">
                  <c:v>0.10931546451315373</c:v>
                </c:pt>
                <c:pt idx="28">
                  <c:v>0.10822429033896507</c:v>
                </c:pt>
                <c:pt idx="29">
                  <c:v>9.5637928244671794E-2</c:v>
                </c:pt>
                <c:pt idx="30">
                  <c:v>7.2016999044069108E-2</c:v>
                </c:pt>
                <c:pt idx="31">
                  <c:v>6.851857021992723E-2</c:v>
                </c:pt>
                <c:pt idx="32">
                  <c:v>3.2150678287452786E-2</c:v>
                </c:pt>
              </c:numCache>
            </c:numRef>
          </c:val>
          <c:extLst>
            <c:ext xmlns:c16="http://schemas.microsoft.com/office/drawing/2014/chart" uri="{C3380CC4-5D6E-409C-BE32-E72D297353CC}">
              <c16:uniqueId val="{00000000-7887-4849-A09A-0D6E005FA890}"/>
            </c:ext>
          </c:extLst>
        </c:ser>
        <c:dLbls>
          <c:showLegendKey val="0"/>
          <c:showVal val="0"/>
          <c:showCatName val="0"/>
          <c:showSerName val="0"/>
          <c:showPercent val="0"/>
          <c:showBubbleSize val="0"/>
        </c:dLbls>
        <c:gapWidth val="219"/>
        <c:overlap val="-27"/>
        <c:axId val="704020368"/>
        <c:axId val="704023648"/>
      </c:barChart>
      <c:catAx>
        <c:axId val="70402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704023648"/>
        <c:crosses val="autoZero"/>
        <c:auto val="1"/>
        <c:lblAlgn val="ctr"/>
        <c:lblOffset val="100"/>
        <c:noMultiLvlLbl val="0"/>
      </c:catAx>
      <c:valAx>
        <c:axId val="704023648"/>
        <c:scaling>
          <c:orientation val="minMax"/>
        </c:scaling>
        <c:delete val="0"/>
        <c:axPos val="l"/>
        <c:majorGridlines>
          <c:spPr>
            <a:ln w="9525" cap="flat" cmpd="sng" algn="ctr">
              <a:solidFill>
                <a:schemeClr val="bg1">
                  <a:lumMod val="65000"/>
                  <a:alpha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704020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bg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latin typeface="Segoe UI" panose="020B0502040204020203" pitchFamily="34" charset="0"/>
                <a:cs typeface="Segoe UI" panose="020B0502040204020203" pitchFamily="34" charset="0"/>
              </a:rPr>
              <a:t>Family Court Statistics (July 2015 - September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Sheet1!$B$22:$B$24</c:f>
              <c:strCache>
                <c:ptCount val="3"/>
                <c:pt idx="0">
                  <c:v>Family Court Statistics (July 2015 - September 2019)</c:v>
                </c:pt>
                <c:pt idx="2">
                  <c:v>Number</c:v>
                </c:pt>
              </c:strCache>
            </c:strRef>
          </c:tx>
          <c:spPr>
            <a:solidFill>
              <a:schemeClr val="accent1"/>
            </a:solidFill>
            <a:ln>
              <a:noFill/>
            </a:ln>
            <a:effectLst/>
          </c:spPr>
          <c:invertIfNegative val="0"/>
          <c:dPt>
            <c:idx val="0"/>
            <c:invertIfNegative val="0"/>
            <c:bubble3D val="0"/>
            <c:spPr>
              <a:solidFill>
                <a:srgbClr val="0070C0"/>
              </a:solidFill>
              <a:ln>
                <a:noFill/>
              </a:ln>
              <a:effectLst/>
              <a:sp3d/>
            </c:spPr>
            <c:extLst>
              <c:ext xmlns:c16="http://schemas.microsoft.com/office/drawing/2014/chart" uri="{C3380CC4-5D6E-409C-BE32-E72D297353CC}">
                <c16:uniqueId val="{00000001-65B7-AC43-9ADB-6C209674DF6D}"/>
              </c:ext>
            </c:extLst>
          </c:dPt>
          <c:dPt>
            <c:idx val="1"/>
            <c:invertIfNegative val="0"/>
            <c:bubble3D val="0"/>
            <c:spPr>
              <a:solidFill>
                <a:srgbClr val="FF0000"/>
              </a:solidFill>
              <a:ln>
                <a:noFill/>
              </a:ln>
              <a:effectLst/>
              <a:sp3d/>
            </c:spPr>
            <c:extLst>
              <c:ext xmlns:c16="http://schemas.microsoft.com/office/drawing/2014/chart" uri="{C3380CC4-5D6E-409C-BE32-E72D297353CC}">
                <c16:uniqueId val="{00000003-65B7-AC43-9ADB-6C209674DF6D}"/>
              </c:ext>
            </c:extLst>
          </c:dPt>
          <c:cat>
            <c:strRef>
              <c:f>Sheet1!$A$25:$A$26</c:f>
              <c:strCache>
                <c:ptCount val="2"/>
                <c:pt idx="0">
                  <c:v>FGMPO applications</c:v>
                </c:pt>
                <c:pt idx="1">
                  <c:v>FGMPOs ordered</c:v>
                </c:pt>
              </c:strCache>
            </c:strRef>
          </c:cat>
          <c:val>
            <c:numRef>
              <c:f>Sheet1!$B$25:$B$26</c:f>
              <c:numCache>
                <c:formatCode>General</c:formatCode>
                <c:ptCount val="2"/>
                <c:pt idx="0">
                  <c:v>408</c:v>
                </c:pt>
                <c:pt idx="1">
                  <c:v>489</c:v>
                </c:pt>
              </c:numCache>
            </c:numRef>
          </c:val>
          <c:extLst>
            <c:ext xmlns:c16="http://schemas.microsoft.com/office/drawing/2014/chart" uri="{C3380CC4-5D6E-409C-BE32-E72D297353CC}">
              <c16:uniqueId val="{00000004-65B7-AC43-9ADB-6C209674DF6D}"/>
            </c:ext>
          </c:extLst>
        </c:ser>
        <c:dLbls>
          <c:showLegendKey val="0"/>
          <c:showVal val="0"/>
          <c:showCatName val="0"/>
          <c:showSerName val="0"/>
          <c:showPercent val="0"/>
          <c:showBubbleSize val="0"/>
        </c:dLbls>
        <c:gapWidth val="150"/>
        <c:axId val="566423800"/>
        <c:axId val="566424784"/>
      </c:barChart>
      <c:catAx>
        <c:axId val="566423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424784"/>
        <c:crosses val="autoZero"/>
        <c:auto val="1"/>
        <c:lblAlgn val="ctr"/>
        <c:lblOffset val="100"/>
        <c:noMultiLvlLbl val="0"/>
      </c:catAx>
      <c:valAx>
        <c:axId val="5664247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66423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E26714"/>
            </a:solidFill>
            <a:ln>
              <a:noFill/>
            </a:ln>
            <a:effectLst/>
          </c:spPr>
          <c:invertIfNegative val="0"/>
          <c:cat>
            <c:numRef>
              <c:f>Sheet1!$A$2:$A$41</c:f>
              <c:numCache>
                <c:formatCode>General</c:formatCode>
                <c:ptCount val="40"/>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numCache>
            </c:numRef>
          </c:cat>
          <c:val>
            <c:numRef>
              <c:f>Sheet1!$B$2:$B$41</c:f>
              <c:numCache>
                <c:formatCode>#,##0</c:formatCode>
                <c:ptCount val="40"/>
                <c:pt idx="0">
                  <c:v>1563</c:v>
                </c:pt>
                <c:pt idx="1">
                  <c:v>2352</c:v>
                </c:pt>
                <c:pt idx="2">
                  <c:v>2425</c:v>
                </c:pt>
                <c:pt idx="3">
                  <c:v>4223</c:v>
                </c:pt>
                <c:pt idx="4">
                  <c:v>4296</c:v>
                </c:pt>
                <c:pt idx="5">
                  <c:v>4171</c:v>
                </c:pt>
                <c:pt idx="6">
                  <c:v>6156</c:v>
                </c:pt>
                <c:pt idx="7">
                  <c:v>5714</c:v>
                </c:pt>
                <c:pt idx="8">
                  <c:v>5863</c:v>
                </c:pt>
                <c:pt idx="9">
                  <c:v>5739</c:v>
                </c:pt>
                <c:pt idx="10">
                  <c:v>16775</c:v>
                </c:pt>
                <c:pt idx="11">
                  <c:v>38195</c:v>
                </c:pt>
                <c:pt idx="12">
                  <c:v>73400</c:v>
                </c:pt>
                <c:pt idx="13">
                  <c:v>32300</c:v>
                </c:pt>
                <c:pt idx="14">
                  <c:v>28000</c:v>
                </c:pt>
                <c:pt idx="15">
                  <c:v>42200</c:v>
                </c:pt>
                <c:pt idx="16">
                  <c:v>55000</c:v>
                </c:pt>
                <c:pt idx="17">
                  <c:v>37000</c:v>
                </c:pt>
                <c:pt idx="18">
                  <c:v>41500</c:v>
                </c:pt>
                <c:pt idx="19">
                  <c:v>58500</c:v>
                </c:pt>
                <c:pt idx="20">
                  <c:v>91200</c:v>
                </c:pt>
                <c:pt idx="21">
                  <c:v>98900</c:v>
                </c:pt>
                <c:pt idx="22">
                  <c:v>91600</c:v>
                </c:pt>
                <c:pt idx="23">
                  <c:v>103081</c:v>
                </c:pt>
                <c:pt idx="24">
                  <c:v>60047</c:v>
                </c:pt>
                <c:pt idx="25">
                  <c:v>40623</c:v>
                </c:pt>
                <c:pt idx="26">
                  <c:v>30841</c:v>
                </c:pt>
                <c:pt idx="27">
                  <c:v>28321</c:v>
                </c:pt>
                <c:pt idx="28">
                  <c:v>28299</c:v>
                </c:pt>
                <c:pt idx="29">
                  <c:v>31313</c:v>
                </c:pt>
                <c:pt idx="30">
                  <c:v>30673</c:v>
                </c:pt>
                <c:pt idx="31">
                  <c:v>22644</c:v>
                </c:pt>
                <c:pt idx="32">
                  <c:v>25898</c:v>
                </c:pt>
                <c:pt idx="33">
                  <c:v>27978</c:v>
                </c:pt>
                <c:pt idx="34">
                  <c:v>29875</c:v>
                </c:pt>
                <c:pt idx="35">
                  <c:v>32344</c:v>
                </c:pt>
                <c:pt idx="36">
                  <c:v>39968</c:v>
                </c:pt>
                <c:pt idx="37">
                  <c:v>39357</c:v>
                </c:pt>
                <c:pt idx="38">
                  <c:v>34435</c:v>
                </c:pt>
                <c:pt idx="39">
                  <c:v>37453</c:v>
                </c:pt>
              </c:numCache>
            </c:numRef>
          </c:val>
          <c:extLst>
            <c:ext xmlns:c16="http://schemas.microsoft.com/office/drawing/2014/chart" uri="{C3380CC4-5D6E-409C-BE32-E72D297353CC}">
              <c16:uniqueId val="{00000000-1C39-4548-B861-350A63AE6F38}"/>
            </c:ext>
          </c:extLst>
        </c:ser>
        <c:dLbls>
          <c:showLegendKey val="0"/>
          <c:showVal val="0"/>
          <c:showCatName val="0"/>
          <c:showSerName val="0"/>
          <c:showPercent val="0"/>
          <c:showBubbleSize val="0"/>
        </c:dLbls>
        <c:gapWidth val="100"/>
        <c:overlap val="-27"/>
        <c:axId val="238836335"/>
        <c:axId val="238837167"/>
      </c:barChart>
      <c:catAx>
        <c:axId val="238836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238837167"/>
        <c:crosses val="autoZero"/>
        <c:auto val="1"/>
        <c:lblAlgn val="ctr"/>
        <c:lblOffset val="100"/>
        <c:noMultiLvlLbl val="0"/>
      </c:catAx>
      <c:valAx>
        <c:axId val="238837167"/>
        <c:scaling>
          <c:orientation val="minMax"/>
        </c:scaling>
        <c:delete val="0"/>
        <c:axPos val="l"/>
        <c:majorGridlines>
          <c:spPr>
            <a:ln w="9525" cap="flat" cmpd="sng" algn="ctr">
              <a:solidFill>
                <a:schemeClr val="bg1">
                  <a:lumMod val="65000"/>
                  <a:alpha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23883633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chemeClr val="bg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E26714"/>
            </a:solidFill>
            <a:ln>
              <a:noFill/>
            </a:ln>
            <a:effectLst/>
          </c:spPr>
          <c:invertIfNegative val="0"/>
          <c:cat>
            <c:numRef>
              <c:f>Sheet1!$A$2:$A$41</c:f>
              <c:numCache>
                <c:formatCode>General</c:formatCode>
                <c:ptCount val="40"/>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numCache>
            </c:numRef>
          </c:cat>
          <c:val>
            <c:numRef>
              <c:f>Sheet1!$B$2:$B$41</c:f>
              <c:numCache>
                <c:formatCode>#,##0</c:formatCode>
                <c:ptCount val="40"/>
                <c:pt idx="0">
                  <c:v>1563</c:v>
                </c:pt>
                <c:pt idx="1">
                  <c:v>2352</c:v>
                </c:pt>
                <c:pt idx="2">
                  <c:v>2425</c:v>
                </c:pt>
                <c:pt idx="3">
                  <c:v>4223</c:v>
                </c:pt>
                <c:pt idx="4">
                  <c:v>4296</c:v>
                </c:pt>
                <c:pt idx="5">
                  <c:v>4171</c:v>
                </c:pt>
                <c:pt idx="6">
                  <c:v>6156</c:v>
                </c:pt>
                <c:pt idx="7">
                  <c:v>5714</c:v>
                </c:pt>
                <c:pt idx="8">
                  <c:v>5863</c:v>
                </c:pt>
                <c:pt idx="9">
                  <c:v>5739</c:v>
                </c:pt>
                <c:pt idx="10">
                  <c:v>16775</c:v>
                </c:pt>
                <c:pt idx="11">
                  <c:v>38195</c:v>
                </c:pt>
                <c:pt idx="12">
                  <c:v>73400</c:v>
                </c:pt>
                <c:pt idx="13">
                  <c:v>32300</c:v>
                </c:pt>
                <c:pt idx="14">
                  <c:v>28000</c:v>
                </c:pt>
                <c:pt idx="15">
                  <c:v>42200</c:v>
                </c:pt>
                <c:pt idx="16">
                  <c:v>55000</c:v>
                </c:pt>
                <c:pt idx="17">
                  <c:v>37000</c:v>
                </c:pt>
                <c:pt idx="18">
                  <c:v>41500</c:v>
                </c:pt>
                <c:pt idx="19">
                  <c:v>58500</c:v>
                </c:pt>
                <c:pt idx="20">
                  <c:v>91200</c:v>
                </c:pt>
                <c:pt idx="21">
                  <c:v>98900</c:v>
                </c:pt>
                <c:pt idx="22">
                  <c:v>91600</c:v>
                </c:pt>
                <c:pt idx="23">
                  <c:v>103081</c:v>
                </c:pt>
                <c:pt idx="24">
                  <c:v>60047</c:v>
                </c:pt>
                <c:pt idx="25">
                  <c:v>40623</c:v>
                </c:pt>
                <c:pt idx="26">
                  <c:v>30841</c:v>
                </c:pt>
                <c:pt idx="27">
                  <c:v>28321</c:v>
                </c:pt>
                <c:pt idx="28">
                  <c:v>28299</c:v>
                </c:pt>
                <c:pt idx="29">
                  <c:v>31313</c:v>
                </c:pt>
                <c:pt idx="30">
                  <c:v>30673</c:v>
                </c:pt>
                <c:pt idx="31">
                  <c:v>22644</c:v>
                </c:pt>
                <c:pt idx="32">
                  <c:v>25898</c:v>
                </c:pt>
                <c:pt idx="33">
                  <c:v>27978</c:v>
                </c:pt>
                <c:pt idx="34">
                  <c:v>29875</c:v>
                </c:pt>
                <c:pt idx="35">
                  <c:v>32344</c:v>
                </c:pt>
                <c:pt idx="36">
                  <c:v>39968</c:v>
                </c:pt>
                <c:pt idx="37">
                  <c:v>39357</c:v>
                </c:pt>
                <c:pt idx="38">
                  <c:v>34435</c:v>
                </c:pt>
                <c:pt idx="39">
                  <c:v>37453</c:v>
                </c:pt>
              </c:numCache>
            </c:numRef>
          </c:val>
          <c:extLst>
            <c:ext xmlns:c16="http://schemas.microsoft.com/office/drawing/2014/chart" uri="{C3380CC4-5D6E-409C-BE32-E72D297353CC}">
              <c16:uniqueId val="{00000000-5D06-404D-8B04-53F64777B533}"/>
            </c:ext>
          </c:extLst>
        </c:ser>
        <c:dLbls>
          <c:showLegendKey val="0"/>
          <c:showVal val="0"/>
          <c:showCatName val="0"/>
          <c:showSerName val="0"/>
          <c:showPercent val="0"/>
          <c:showBubbleSize val="0"/>
        </c:dLbls>
        <c:gapWidth val="100"/>
        <c:overlap val="-27"/>
        <c:axId val="238836335"/>
        <c:axId val="238837167"/>
      </c:barChart>
      <c:catAx>
        <c:axId val="238836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238837167"/>
        <c:crosses val="autoZero"/>
        <c:auto val="1"/>
        <c:lblAlgn val="ctr"/>
        <c:lblOffset val="100"/>
        <c:noMultiLvlLbl val="0"/>
      </c:catAx>
      <c:valAx>
        <c:axId val="238837167"/>
        <c:scaling>
          <c:orientation val="minMax"/>
        </c:scaling>
        <c:delete val="0"/>
        <c:axPos val="l"/>
        <c:majorGridlines>
          <c:spPr>
            <a:ln w="9525" cap="flat" cmpd="sng" algn="ctr">
              <a:solidFill>
                <a:schemeClr val="bg1">
                  <a:lumMod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23883633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chemeClr val="bg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B0F0"/>
            </a:solidFill>
            <a:ln>
              <a:noFill/>
            </a:ln>
            <a:effectLst/>
          </c:spPr>
          <c:invertIfNegative val="0"/>
          <c:cat>
            <c:numRef>
              <c:f>Sheet1!$D$2:$D$41</c:f>
              <c:numCache>
                <c:formatCode>General</c:formatCode>
                <c:ptCount val="40"/>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numCache>
            </c:numRef>
          </c:cat>
          <c:val>
            <c:numRef>
              <c:f>Sheet1!$E$2:$E$41</c:f>
              <c:numCache>
                <c:formatCode>#,##0</c:formatCode>
                <c:ptCount val="40"/>
                <c:pt idx="0">
                  <c:v>740</c:v>
                </c:pt>
                <c:pt idx="1">
                  <c:v>1385</c:v>
                </c:pt>
                <c:pt idx="2">
                  <c:v>1751</c:v>
                </c:pt>
                <c:pt idx="3">
                  <c:v>2038</c:v>
                </c:pt>
                <c:pt idx="4">
                  <c:v>2124</c:v>
                </c:pt>
                <c:pt idx="5">
                  <c:v>1491</c:v>
                </c:pt>
                <c:pt idx="6">
                  <c:v>3071</c:v>
                </c:pt>
                <c:pt idx="7">
                  <c:v>3358</c:v>
                </c:pt>
                <c:pt idx="8">
                  <c:v>2693</c:v>
                </c:pt>
                <c:pt idx="9">
                  <c:v>3264</c:v>
                </c:pt>
                <c:pt idx="10">
                  <c:v>8875</c:v>
                </c:pt>
                <c:pt idx="11">
                  <c:v>5200</c:v>
                </c:pt>
                <c:pt idx="12">
                  <c:v>3810</c:v>
                </c:pt>
                <c:pt idx="13">
                  <c:v>23580</c:v>
                </c:pt>
                <c:pt idx="14">
                  <c:v>18340</c:v>
                </c:pt>
                <c:pt idx="15">
                  <c:v>6840</c:v>
                </c:pt>
                <c:pt idx="16">
                  <c:v>8980</c:v>
                </c:pt>
                <c:pt idx="17">
                  <c:v>11170</c:v>
                </c:pt>
                <c:pt idx="18">
                  <c:v>10950</c:v>
                </c:pt>
                <c:pt idx="19">
                  <c:v>14700</c:v>
                </c:pt>
                <c:pt idx="20">
                  <c:v>15045</c:v>
                </c:pt>
                <c:pt idx="21">
                  <c:v>24780</c:v>
                </c:pt>
                <c:pt idx="22">
                  <c:v>40780</c:v>
                </c:pt>
                <c:pt idx="23">
                  <c:v>33460</c:v>
                </c:pt>
                <c:pt idx="24">
                  <c:v>13183</c:v>
                </c:pt>
                <c:pt idx="25">
                  <c:v>6353</c:v>
                </c:pt>
                <c:pt idx="26">
                  <c:v>5427</c:v>
                </c:pt>
                <c:pt idx="27">
                  <c:v>5043</c:v>
                </c:pt>
                <c:pt idx="28">
                  <c:v>6812</c:v>
                </c:pt>
                <c:pt idx="29">
                  <c:v>7090</c:v>
                </c:pt>
                <c:pt idx="30">
                  <c:v>8387</c:v>
                </c:pt>
                <c:pt idx="31">
                  <c:v>6440</c:v>
                </c:pt>
                <c:pt idx="32">
                  <c:v>7182</c:v>
                </c:pt>
                <c:pt idx="33">
                  <c:v>7797</c:v>
                </c:pt>
                <c:pt idx="34">
                  <c:v>8516</c:v>
                </c:pt>
                <c:pt idx="35">
                  <c:v>10100</c:v>
                </c:pt>
                <c:pt idx="36">
                  <c:v>13944</c:v>
                </c:pt>
                <c:pt idx="37">
                  <c:v>9944</c:v>
                </c:pt>
                <c:pt idx="38">
                  <c:v>8564</c:v>
                </c:pt>
                <c:pt idx="39">
                  <c:v>10085</c:v>
                </c:pt>
              </c:numCache>
            </c:numRef>
          </c:val>
          <c:extLst>
            <c:ext xmlns:c16="http://schemas.microsoft.com/office/drawing/2014/chart" uri="{C3380CC4-5D6E-409C-BE32-E72D297353CC}">
              <c16:uniqueId val="{00000000-CDC9-422A-AB09-9B2634CE38C3}"/>
            </c:ext>
          </c:extLst>
        </c:ser>
        <c:dLbls>
          <c:showLegendKey val="0"/>
          <c:showVal val="0"/>
          <c:showCatName val="0"/>
          <c:showSerName val="0"/>
          <c:showPercent val="0"/>
          <c:showBubbleSize val="0"/>
        </c:dLbls>
        <c:gapWidth val="100"/>
        <c:overlap val="-27"/>
        <c:axId val="449991007"/>
        <c:axId val="449990175"/>
      </c:barChart>
      <c:catAx>
        <c:axId val="449991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49990175"/>
        <c:crosses val="autoZero"/>
        <c:auto val="1"/>
        <c:lblAlgn val="ctr"/>
        <c:lblOffset val="100"/>
        <c:noMultiLvlLbl val="0"/>
      </c:catAx>
      <c:valAx>
        <c:axId val="449990175"/>
        <c:scaling>
          <c:orientation val="minMax"/>
          <c:max val="120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4999100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chemeClr val="bg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Sheet1!$H$1</c:f>
              <c:strCache>
                <c:ptCount val="1"/>
                <c:pt idx="0">
                  <c:v>Grant rate at initial decision</c:v>
                </c:pt>
              </c:strCache>
            </c:strRef>
          </c:tx>
          <c:spPr>
            <a:ln w="63500" cap="rnd">
              <a:solidFill>
                <a:srgbClr val="00B0F0"/>
              </a:solidFill>
              <a:round/>
            </a:ln>
            <a:effectLst/>
          </c:spPr>
          <c:marker>
            <c:symbol val="none"/>
          </c:marker>
          <c:cat>
            <c:numRef>
              <c:f>Sheet1!$G$2:$G$6</c:f>
              <c:numCache>
                <c:formatCode>General</c:formatCode>
                <c:ptCount val="5"/>
                <c:pt idx="0">
                  <c:v>2012</c:v>
                </c:pt>
                <c:pt idx="1">
                  <c:v>2013</c:v>
                </c:pt>
                <c:pt idx="2">
                  <c:v>2014</c:v>
                </c:pt>
                <c:pt idx="3">
                  <c:v>2015</c:v>
                </c:pt>
                <c:pt idx="4">
                  <c:v>2016</c:v>
                </c:pt>
              </c:numCache>
            </c:numRef>
          </c:cat>
          <c:val>
            <c:numRef>
              <c:f>Sheet1!$H$2:$H$6</c:f>
              <c:numCache>
                <c:formatCode>0%</c:formatCode>
                <c:ptCount val="5"/>
                <c:pt idx="0">
                  <c:v>0.36618761431931018</c:v>
                </c:pt>
                <c:pt idx="1">
                  <c:v>0.375360092183599</c:v>
                </c:pt>
                <c:pt idx="2">
                  <c:v>0.44024934789336401</c:v>
                </c:pt>
                <c:pt idx="3">
                  <c:v>0.40340309681810449</c:v>
                </c:pt>
                <c:pt idx="4">
                  <c:v>0.31980232968584538</c:v>
                </c:pt>
              </c:numCache>
            </c:numRef>
          </c:val>
          <c:smooth val="0"/>
          <c:extLst>
            <c:ext xmlns:c16="http://schemas.microsoft.com/office/drawing/2014/chart" uri="{C3380CC4-5D6E-409C-BE32-E72D297353CC}">
              <c16:uniqueId val="{00000000-2A9F-4832-8ABE-7002CB655496}"/>
            </c:ext>
          </c:extLst>
        </c:ser>
        <c:ser>
          <c:idx val="1"/>
          <c:order val="1"/>
          <c:tx>
            <c:strRef>
              <c:f>Sheet1!$I$1</c:f>
              <c:strCache>
                <c:ptCount val="1"/>
                <c:pt idx="0">
                  <c:v>Grant rate after appeal</c:v>
                </c:pt>
              </c:strCache>
            </c:strRef>
          </c:tx>
          <c:spPr>
            <a:ln w="63500" cap="rnd">
              <a:solidFill>
                <a:srgbClr val="E26714"/>
              </a:solidFill>
              <a:round/>
            </a:ln>
            <a:effectLst/>
          </c:spPr>
          <c:marker>
            <c:symbol val="none"/>
          </c:marker>
          <c:cat>
            <c:numRef>
              <c:f>Sheet1!$G$2:$G$6</c:f>
              <c:numCache>
                <c:formatCode>General</c:formatCode>
                <c:ptCount val="5"/>
                <c:pt idx="0">
                  <c:v>2012</c:v>
                </c:pt>
                <c:pt idx="1">
                  <c:v>2013</c:v>
                </c:pt>
                <c:pt idx="2">
                  <c:v>2014</c:v>
                </c:pt>
                <c:pt idx="3">
                  <c:v>2015</c:v>
                </c:pt>
                <c:pt idx="4">
                  <c:v>2016</c:v>
                </c:pt>
              </c:numCache>
            </c:numRef>
          </c:cat>
          <c:val>
            <c:numRef>
              <c:f>Sheet1!$I$2:$I$6</c:f>
              <c:numCache>
                <c:formatCode>0%</c:formatCode>
                <c:ptCount val="5"/>
                <c:pt idx="0">
                  <c:v>0.50404709345106691</c:v>
                </c:pt>
                <c:pt idx="1">
                  <c:v>0.51869158878504673</c:v>
                </c:pt>
                <c:pt idx="2">
                  <c:v>0.60712694877505569</c:v>
                </c:pt>
                <c:pt idx="3">
                  <c:v>0.58659064367658176</c:v>
                </c:pt>
                <c:pt idx="4">
                  <c:v>0.50822618001757047</c:v>
                </c:pt>
              </c:numCache>
            </c:numRef>
          </c:val>
          <c:smooth val="0"/>
          <c:extLst>
            <c:ext xmlns:c16="http://schemas.microsoft.com/office/drawing/2014/chart" uri="{C3380CC4-5D6E-409C-BE32-E72D297353CC}">
              <c16:uniqueId val="{00000001-2A9F-4832-8ABE-7002CB655496}"/>
            </c:ext>
          </c:extLst>
        </c:ser>
        <c:dLbls>
          <c:showLegendKey val="0"/>
          <c:showVal val="0"/>
          <c:showCatName val="0"/>
          <c:showSerName val="0"/>
          <c:showPercent val="0"/>
          <c:showBubbleSize val="0"/>
        </c:dLbls>
        <c:smooth val="0"/>
        <c:axId val="449988095"/>
        <c:axId val="449978943"/>
      </c:lineChart>
      <c:catAx>
        <c:axId val="449988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49978943"/>
        <c:crosses val="autoZero"/>
        <c:auto val="1"/>
        <c:lblAlgn val="ctr"/>
        <c:lblOffset val="100"/>
        <c:noMultiLvlLbl val="0"/>
      </c:catAx>
      <c:valAx>
        <c:axId val="449978943"/>
        <c:scaling>
          <c:orientation val="minMax"/>
          <c:max val="0.70000000000000007"/>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49988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w="9525" cap="flat" cmpd="sng" algn="ctr">
      <a:noFill/>
      <a:round/>
    </a:ln>
    <a:effectLst/>
  </c:spPr>
  <c:txPr>
    <a:bodyPr/>
    <a:lstStyle/>
    <a:p>
      <a:pPr>
        <a:defRPr sz="1600">
          <a:solidFill>
            <a:schemeClr val="bg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Sheet1!$H$1</c:f>
              <c:strCache>
                <c:ptCount val="1"/>
                <c:pt idx="0">
                  <c:v>Grant rate at initial decision</c:v>
                </c:pt>
              </c:strCache>
            </c:strRef>
          </c:tx>
          <c:spPr>
            <a:ln w="63500" cap="rnd">
              <a:solidFill>
                <a:srgbClr val="00B0F0"/>
              </a:solidFill>
              <a:round/>
            </a:ln>
            <a:effectLst/>
          </c:spPr>
          <c:marker>
            <c:symbol val="none"/>
          </c:marker>
          <c:cat>
            <c:numRef>
              <c:f>Sheet1!$G$2:$G$6</c:f>
              <c:numCache>
                <c:formatCode>General</c:formatCode>
                <c:ptCount val="5"/>
                <c:pt idx="0">
                  <c:v>2012</c:v>
                </c:pt>
                <c:pt idx="1">
                  <c:v>2013</c:v>
                </c:pt>
                <c:pt idx="2">
                  <c:v>2014</c:v>
                </c:pt>
                <c:pt idx="3">
                  <c:v>2015</c:v>
                </c:pt>
                <c:pt idx="4">
                  <c:v>2016</c:v>
                </c:pt>
              </c:numCache>
            </c:numRef>
          </c:cat>
          <c:val>
            <c:numRef>
              <c:f>Sheet1!$H$2:$H$6</c:f>
              <c:numCache>
                <c:formatCode>0%</c:formatCode>
                <c:ptCount val="5"/>
                <c:pt idx="0">
                  <c:v>0.36618761431931018</c:v>
                </c:pt>
                <c:pt idx="1">
                  <c:v>0.375360092183599</c:v>
                </c:pt>
                <c:pt idx="2">
                  <c:v>0.44024934789336401</c:v>
                </c:pt>
                <c:pt idx="3">
                  <c:v>0.40340309681810449</c:v>
                </c:pt>
                <c:pt idx="4">
                  <c:v>0.31980232968584538</c:v>
                </c:pt>
              </c:numCache>
            </c:numRef>
          </c:val>
          <c:smooth val="0"/>
          <c:extLst>
            <c:ext xmlns:c16="http://schemas.microsoft.com/office/drawing/2014/chart" uri="{C3380CC4-5D6E-409C-BE32-E72D297353CC}">
              <c16:uniqueId val="{00000000-2A9F-4832-8ABE-7002CB655496}"/>
            </c:ext>
          </c:extLst>
        </c:ser>
        <c:ser>
          <c:idx val="1"/>
          <c:order val="1"/>
          <c:tx>
            <c:strRef>
              <c:f>Sheet1!$I$1</c:f>
              <c:strCache>
                <c:ptCount val="1"/>
                <c:pt idx="0">
                  <c:v>Grant rate after appeal</c:v>
                </c:pt>
              </c:strCache>
            </c:strRef>
          </c:tx>
          <c:spPr>
            <a:ln w="63500" cap="rnd">
              <a:solidFill>
                <a:srgbClr val="E26714"/>
              </a:solidFill>
              <a:round/>
            </a:ln>
            <a:effectLst/>
          </c:spPr>
          <c:marker>
            <c:symbol val="none"/>
          </c:marker>
          <c:cat>
            <c:numRef>
              <c:f>Sheet1!$G$2:$G$6</c:f>
              <c:numCache>
                <c:formatCode>General</c:formatCode>
                <c:ptCount val="5"/>
                <c:pt idx="0">
                  <c:v>2012</c:v>
                </c:pt>
                <c:pt idx="1">
                  <c:v>2013</c:v>
                </c:pt>
                <c:pt idx="2">
                  <c:v>2014</c:v>
                </c:pt>
                <c:pt idx="3">
                  <c:v>2015</c:v>
                </c:pt>
                <c:pt idx="4">
                  <c:v>2016</c:v>
                </c:pt>
              </c:numCache>
            </c:numRef>
          </c:cat>
          <c:val>
            <c:numRef>
              <c:f>Sheet1!$I$2:$I$6</c:f>
              <c:numCache>
                <c:formatCode>0%</c:formatCode>
                <c:ptCount val="5"/>
                <c:pt idx="0">
                  <c:v>0.50404709345106691</c:v>
                </c:pt>
                <c:pt idx="1">
                  <c:v>0.51869158878504673</c:v>
                </c:pt>
                <c:pt idx="2">
                  <c:v>0.60712694877505569</c:v>
                </c:pt>
                <c:pt idx="3">
                  <c:v>0.58659064367658176</c:v>
                </c:pt>
                <c:pt idx="4">
                  <c:v>0.50822618001757047</c:v>
                </c:pt>
              </c:numCache>
            </c:numRef>
          </c:val>
          <c:smooth val="0"/>
          <c:extLst>
            <c:ext xmlns:c16="http://schemas.microsoft.com/office/drawing/2014/chart" uri="{C3380CC4-5D6E-409C-BE32-E72D297353CC}">
              <c16:uniqueId val="{00000001-2A9F-4832-8ABE-7002CB655496}"/>
            </c:ext>
          </c:extLst>
        </c:ser>
        <c:dLbls>
          <c:showLegendKey val="0"/>
          <c:showVal val="0"/>
          <c:showCatName val="0"/>
          <c:showSerName val="0"/>
          <c:showPercent val="0"/>
          <c:showBubbleSize val="0"/>
        </c:dLbls>
        <c:smooth val="0"/>
        <c:axId val="449988095"/>
        <c:axId val="449978943"/>
      </c:lineChart>
      <c:catAx>
        <c:axId val="449988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49978943"/>
        <c:crosses val="autoZero"/>
        <c:auto val="1"/>
        <c:lblAlgn val="ctr"/>
        <c:lblOffset val="100"/>
        <c:noMultiLvlLbl val="0"/>
      </c:catAx>
      <c:valAx>
        <c:axId val="449978943"/>
        <c:scaling>
          <c:orientation val="minMax"/>
          <c:max val="0.70000000000000007"/>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49988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w="9525" cap="flat" cmpd="sng" algn="ctr">
      <a:noFill/>
      <a:round/>
    </a:ln>
    <a:effectLst/>
  </c:spPr>
  <c:txPr>
    <a:bodyPr/>
    <a:lstStyle/>
    <a:p>
      <a:pPr>
        <a:defRPr sz="1600">
          <a:solidFill>
            <a:schemeClr val="bg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Sheet1!$R$1</c:f>
              <c:strCache>
                <c:ptCount val="1"/>
                <c:pt idx="0">
                  <c:v>Share concluded in 12 months</c:v>
                </c:pt>
              </c:strCache>
            </c:strRef>
          </c:tx>
          <c:spPr>
            <a:ln w="63500" cap="rnd">
              <a:solidFill>
                <a:srgbClr val="00B0F0"/>
              </a:solidFill>
              <a:round/>
            </a:ln>
            <a:effectLst/>
          </c:spPr>
          <c:marker>
            <c:symbol val="none"/>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92-42F3-ACA1-C0D5D07CDA4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Sheet1!$Q$2:$Q$10</c:f>
              <c:strCache>
                <c:ptCount val="9"/>
                <c:pt idx="0">
                  <c:v>2010/11</c:v>
                </c:pt>
                <c:pt idx="1">
                  <c:v>2011/12</c:v>
                </c:pt>
                <c:pt idx="2">
                  <c:v>2012/13</c:v>
                </c:pt>
                <c:pt idx="3">
                  <c:v>2013/14</c:v>
                </c:pt>
                <c:pt idx="4">
                  <c:v>2014/15</c:v>
                </c:pt>
                <c:pt idx="5">
                  <c:v>2015/16</c:v>
                </c:pt>
                <c:pt idx="6">
                  <c:v>2016/17</c:v>
                </c:pt>
                <c:pt idx="7">
                  <c:v>2017/18</c:v>
                </c:pt>
                <c:pt idx="8">
                  <c:v>2018/19</c:v>
                </c:pt>
              </c:strCache>
            </c:strRef>
          </c:cat>
          <c:val>
            <c:numRef>
              <c:f>Sheet1!$R$2:$R$10</c:f>
              <c:numCache>
                <c:formatCode>0%</c:formatCode>
                <c:ptCount val="9"/>
                <c:pt idx="0">
                  <c:v>0.54900000000000004</c:v>
                </c:pt>
                <c:pt idx="1">
                  <c:v>0.623</c:v>
                </c:pt>
                <c:pt idx="2">
                  <c:v>0.61799999999999999</c:v>
                </c:pt>
                <c:pt idx="3">
                  <c:v>0.59899999999999998</c:v>
                </c:pt>
                <c:pt idx="4">
                  <c:v>0.51</c:v>
                </c:pt>
                <c:pt idx="5">
                  <c:v>0.56000000000000005</c:v>
                </c:pt>
                <c:pt idx="6">
                  <c:v>0.38</c:v>
                </c:pt>
                <c:pt idx="7">
                  <c:v>0.35</c:v>
                </c:pt>
                <c:pt idx="8">
                  <c:v>0.35</c:v>
                </c:pt>
              </c:numCache>
            </c:numRef>
          </c:val>
          <c:smooth val="0"/>
          <c:extLst>
            <c:ext xmlns:c16="http://schemas.microsoft.com/office/drawing/2014/chart" uri="{C3380CC4-5D6E-409C-BE32-E72D297353CC}">
              <c16:uniqueId val="{00000000-4692-42F3-ACA1-C0D5D07CDA44}"/>
            </c:ext>
          </c:extLst>
        </c:ser>
        <c:ser>
          <c:idx val="1"/>
          <c:order val="1"/>
          <c:tx>
            <c:strRef>
              <c:f>Sheet1!$S$1</c:f>
              <c:strCache>
                <c:ptCount val="1"/>
                <c:pt idx="0">
                  <c:v>Share concluded in 36 months</c:v>
                </c:pt>
              </c:strCache>
            </c:strRef>
          </c:tx>
          <c:spPr>
            <a:ln w="63500" cap="rnd">
              <a:solidFill>
                <a:srgbClr val="E26714"/>
              </a:solidFill>
              <a:round/>
            </a:ln>
            <a:effectLst/>
          </c:spPr>
          <c:marker>
            <c:symbol val="none"/>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92-42F3-ACA1-C0D5D07CDA4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Sheet1!$Q$2:$Q$10</c:f>
              <c:strCache>
                <c:ptCount val="9"/>
                <c:pt idx="0">
                  <c:v>2010/11</c:v>
                </c:pt>
                <c:pt idx="1">
                  <c:v>2011/12</c:v>
                </c:pt>
                <c:pt idx="2">
                  <c:v>2012/13</c:v>
                </c:pt>
                <c:pt idx="3">
                  <c:v>2013/14</c:v>
                </c:pt>
                <c:pt idx="4">
                  <c:v>2014/15</c:v>
                </c:pt>
                <c:pt idx="5">
                  <c:v>2015/16</c:v>
                </c:pt>
                <c:pt idx="6">
                  <c:v>2016/17</c:v>
                </c:pt>
                <c:pt idx="7">
                  <c:v>2017/18</c:v>
                </c:pt>
                <c:pt idx="8">
                  <c:v>2018/19</c:v>
                </c:pt>
              </c:strCache>
            </c:strRef>
          </c:cat>
          <c:val>
            <c:numRef>
              <c:f>Sheet1!$S$2:$S$10</c:f>
              <c:numCache>
                <c:formatCode>0%</c:formatCode>
                <c:ptCount val="9"/>
                <c:pt idx="0">
                  <c:v>0.61899999999999999</c:v>
                </c:pt>
                <c:pt idx="1">
                  <c:v>0.66600000000000004</c:v>
                </c:pt>
                <c:pt idx="2">
                  <c:v>0.70199999999999996</c:v>
                </c:pt>
                <c:pt idx="3">
                  <c:v>0.73899999999999999</c:v>
                </c:pt>
                <c:pt idx="4">
                  <c:v>0.72</c:v>
                </c:pt>
                <c:pt idx="5">
                  <c:v>0.72</c:v>
                </c:pt>
                <c:pt idx="6">
                  <c:v>0.71</c:v>
                </c:pt>
                <c:pt idx="7">
                  <c:v>0.72</c:v>
                </c:pt>
                <c:pt idx="8">
                  <c:v>0.64</c:v>
                </c:pt>
              </c:numCache>
            </c:numRef>
          </c:val>
          <c:smooth val="0"/>
          <c:extLst>
            <c:ext xmlns:c16="http://schemas.microsoft.com/office/drawing/2014/chart" uri="{C3380CC4-5D6E-409C-BE32-E72D297353CC}">
              <c16:uniqueId val="{00000001-4692-42F3-ACA1-C0D5D07CDA44}"/>
            </c:ext>
          </c:extLst>
        </c:ser>
        <c:dLbls>
          <c:showLegendKey val="0"/>
          <c:showVal val="0"/>
          <c:showCatName val="0"/>
          <c:showSerName val="0"/>
          <c:showPercent val="0"/>
          <c:showBubbleSize val="0"/>
        </c:dLbls>
        <c:smooth val="0"/>
        <c:axId val="389105984"/>
        <c:axId val="642643072"/>
      </c:lineChart>
      <c:catAx>
        <c:axId val="38910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642643072"/>
        <c:crosses val="autoZero"/>
        <c:auto val="1"/>
        <c:lblAlgn val="ctr"/>
        <c:lblOffset val="100"/>
        <c:noMultiLvlLbl val="0"/>
      </c:catAx>
      <c:valAx>
        <c:axId val="6426430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3891059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bg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63500" cap="rnd">
              <a:solidFill>
                <a:srgbClr val="E26714"/>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0B-4B82-9620-A223E6D9866E}"/>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0B-4B82-9620-A223E6D9866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Sheet1!$K$2:$K$26</c:f>
              <c:strCache>
                <c:ptCount val="25"/>
                <c:pt idx="0">
                  <c:v>Q4 2012</c:v>
                </c:pt>
                <c:pt idx="1">
                  <c:v>Q1 2013</c:v>
                </c:pt>
                <c:pt idx="2">
                  <c:v>Q2 2013</c:v>
                </c:pt>
                <c:pt idx="3">
                  <c:v>Q3 2013</c:v>
                </c:pt>
                <c:pt idx="4">
                  <c:v>Q4 2013</c:v>
                </c:pt>
                <c:pt idx="5">
                  <c:v>Q1 2014</c:v>
                </c:pt>
                <c:pt idx="6">
                  <c:v>Q2 2014</c:v>
                </c:pt>
                <c:pt idx="7">
                  <c:v>Q3 2014</c:v>
                </c:pt>
                <c:pt idx="8">
                  <c:v>Q4 2014</c:v>
                </c:pt>
                <c:pt idx="9">
                  <c:v>Q1 2015</c:v>
                </c:pt>
                <c:pt idx="10">
                  <c:v>Q2 2015</c:v>
                </c:pt>
                <c:pt idx="11">
                  <c:v>Q3 2015</c:v>
                </c:pt>
                <c:pt idx="12">
                  <c:v>Q4 2015</c:v>
                </c:pt>
                <c:pt idx="13">
                  <c:v>Q1 2016</c:v>
                </c:pt>
                <c:pt idx="14">
                  <c:v>Q2 2016</c:v>
                </c:pt>
                <c:pt idx="15">
                  <c:v>Q3 2016</c:v>
                </c:pt>
                <c:pt idx="16">
                  <c:v>Q4 2016</c:v>
                </c:pt>
                <c:pt idx="17">
                  <c:v>Q1 2017</c:v>
                </c:pt>
                <c:pt idx="18">
                  <c:v>Q2 2017</c:v>
                </c:pt>
                <c:pt idx="19">
                  <c:v>Q3 2017</c:v>
                </c:pt>
                <c:pt idx="20">
                  <c:v>Q4 2017</c:v>
                </c:pt>
                <c:pt idx="21">
                  <c:v>Q1 2018</c:v>
                </c:pt>
                <c:pt idx="22">
                  <c:v>Q2 2018</c:v>
                </c:pt>
                <c:pt idx="23">
                  <c:v>Q3 2018</c:v>
                </c:pt>
                <c:pt idx="24">
                  <c:v>Q4 2018</c:v>
                </c:pt>
              </c:strCache>
            </c:strRef>
          </c:cat>
          <c:val>
            <c:numRef>
              <c:f>Sheet1!$L$2:$L$26</c:f>
              <c:numCache>
                <c:formatCode>0%</c:formatCode>
                <c:ptCount val="25"/>
                <c:pt idx="0">
                  <c:v>0.73009235058372535</c:v>
                </c:pt>
                <c:pt idx="1">
                  <c:v>0.77099980510621713</c:v>
                </c:pt>
                <c:pt idx="2">
                  <c:v>0.74369114877589448</c:v>
                </c:pt>
                <c:pt idx="3">
                  <c:v>0.56327724945135338</c:v>
                </c:pt>
                <c:pt idx="4">
                  <c:v>0.41080493110949962</c:v>
                </c:pt>
                <c:pt idx="5">
                  <c:v>0.43397626112759646</c:v>
                </c:pt>
                <c:pt idx="6">
                  <c:v>0.79749657064471879</c:v>
                </c:pt>
                <c:pt idx="7">
                  <c:v>0.7813594954449895</c:v>
                </c:pt>
                <c:pt idx="8">
                  <c:v>0.71290415704387988</c:v>
                </c:pt>
                <c:pt idx="9">
                  <c:v>0.73122784402191432</c:v>
                </c:pt>
                <c:pt idx="10">
                  <c:v>0.73871622676870219</c:v>
                </c:pt>
                <c:pt idx="11">
                  <c:v>0.69182571814150762</c:v>
                </c:pt>
                <c:pt idx="12">
                  <c:v>0.65225800212745377</c:v>
                </c:pt>
                <c:pt idx="13">
                  <c:v>0.63599619591060386</c:v>
                </c:pt>
                <c:pt idx="14">
                  <c:v>0.60080090101364036</c:v>
                </c:pt>
                <c:pt idx="15">
                  <c:v>0.57930657930657936</c:v>
                </c:pt>
                <c:pt idx="16">
                  <c:v>0.55200000000000005</c:v>
                </c:pt>
                <c:pt idx="17">
                  <c:v>0.60799999999999998</c:v>
                </c:pt>
                <c:pt idx="18">
                  <c:v>0.6</c:v>
                </c:pt>
                <c:pt idx="19">
                  <c:v>0.54049999999999998</c:v>
                </c:pt>
                <c:pt idx="20">
                  <c:v>0.48399999999999999</c:v>
                </c:pt>
                <c:pt idx="21">
                  <c:v>0.495</c:v>
                </c:pt>
                <c:pt idx="22">
                  <c:v>0.46700000000000003</c:v>
                </c:pt>
                <c:pt idx="23">
                  <c:v>0.25900000000000001</c:v>
                </c:pt>
                <c:pt idx="24">
                  <c:v>0.253</c:v>
                </c:pt>
              </c:numCache>
            </c:numRef>
          </c:val>
          <c:smooth val="0"/>
          <c:extLst>
            <c:ext xmlns:c16="http://schemas.microsoft.com/office/drawing/2014/chart" uri="{C3380CC4-5D6E-409C-BE32-E72D297353CC}">
              <c16:uniqueId val="{00000000-4D0B-4B82-9620-A223E6D9866E}"/>
            </c:ext>
          </c:extLst>
        </c:ser>
        <c:dLbls>
          <c:showLegendKey val="0"/>
          <c:showVal val="0"/>
          <c:showCatName val="0"/>
          <c:showSerName val="0"/>
          <c:showPercent val="0"/>
          <c:showBubbleSize val="0"/>
        </c:dLbls>
        <c:smooth val="0"/>
        <c:axId val="459020223"/>
        <c:axId val="459015647"/>
      </c:lineChart>
      <c:catAx>
        <c:axId val="45902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59015647"/>
        <c:crosses val="autoZero"/>
        <c:auto val="1"/>
        <c:lblAlgn val="ctr"/>
        <c:lblOffset val="100"/>
        <c:noMultiLvlLbl val="0"/>
      </c:catAx>
      <c:valAx>
        <c:axId val="459015647"/>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59020223"/>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sz="1600">
          <a:solidFill>
            <a:schemeClr val="bg1"/>
          </a:solidFill>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63500" cap="rnd">
              <a:solidFill>
                <a:srgbClr val="E26714"/>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A0-45B3-9E23-2FBB84F11364}"/>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A0-45B3-9E23-2FBB84F11364}"/>
                </c:ext>
              </c:extLst>
            </c:dLbl>
            <c:dLbl>
              <c:idx val="2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A0-45B3-9E23-2FBB84F1136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Sheet1!$K$2:$K$26</c:f>
              <c:strCache>
                <c:ptCount val="25"/>
                <c:pt idx="0">
                  <c:v>Q4 2012</c:v>
                </c:pt>
                <c:pt idx="1">
                  <c:v>Q1 2013</c:v>
                </c:pt>
                <c:pt idx="2">
                  <c:v>Q2 2013</c:v>
                </c:pt>
                <c:pt idx="3">
                  <c:v>Q3 2013</c:v>
                </c:pt>
                <c:pt idx="4">
                  <c:v>Q4 2013</c:v>
                </c:pt>
                <c:pt idx="5">
                  <c:v>Q1 2014</c:v>
                </c:pt>
                <c:pt idx="6">
                  <c:v>Q2 2014</c:v>
                </c:pt>
                <c:pt idx="7">
                  <c:v>Q3 2014</c:v>
                </c:pt>
                <c:pt idx="8">
                  <c:v>Q4 2014</c:v>
                </c:pt>
                <c:pt idx="9">
                  <c:v>Q1 2015</c:v>
                </c:pt>
                <c:pt idx="10">
                  <c:v>Q2 2015</c:v>
                </c:pt>
                <c:pt idx="11">
                  <c:v>Q3 2015</c:v>
                </c:pt>
                <c:pt idx="12">
                  <c:v>Q4 2015</c:v>
                </c:pt>
                <c:pt idx="13">
                  <c:v>Q1 2016</c:v>
                </c:pt>
                <c:pt idx="14">
                  <c:v>Q2 2016</c:v>
                </c:pt>
                <c:pt idx="15">
                  <c:v>Q3 2016</c:v>
                </c:pt>
                <c:pt idx="16">
                  <c:v>Q4 2016</c:v>
                </c:pt>
                <c:pt idx="17">
                  <c:v>Q1 2017</c:v>
                </c:pt>
                <c:pt idx="18">
                  <c:v>Q2 2017</c:v>
                </c:pt>
                <c:pt idx="19">
                  <c:v>Q3 2017</c:v>
                </c:pt>
                <c:pt idx="20">
                  <c:v>Q4 2017</c:v>
                </c:pt>
                <c:pt idx="21">
                  <c:v>Q1 2018</c:v>
                </c:pt>
                <c:pt idx="22">
                  <c:v>Q2 2018</c:v>
                </c:pt>
                <c:pt idx="23">
                  <c:v>Q3 2018</c:v>
                </c:pt>
                <c:pt idx="24">
                  <c:v>Q4 2018</c:v>
                </c:pt>
              </c:strCache>
            </c:strRef>
          </c:cat>
          <c:val>
            <c:numRef>
              <c:f>Sheet1!$L$2:$L$26</c:f>
              <c:numCache>
                <c:formatCode>0%</c:formatCode>
                <c:ptCount val="25"/>
                <c:pt idx="0">
                  <c:v>0.73009235058372535</c:v>
                </c:pt>
                <c:pt idx="1">
                  <c:v>0.77099980510621713</c:v>
                </c:pt>
                <c:pt idx="2">
                  <c:v>0.74369114877589448</c:v>
                </c:pt>
                <c:pt idx="3">
                  <c:v>0.56327724945135338</c:v>
                </c:pt>
                <c:pt idx="4">
                  <c:v>0.41080493110949962</c:v>
                </c:pt>
                <c:pt idx="5">
                  <c:v>0.43397626112759646</c:v>
                </c:pt>
                <c:pt idx="6">
                  <c:v>0.79749657064471879</c:v>
                </c:pt>
                <c:pt idx="7">
                  <c:v>0.7813594954449895</c:v>
                </c:pt>
                <c:pt idx="8">
                  <c:v>0.71290415704387988</c:v>
                </c:pt>
                <c:pt idx="9">
                  <c:v>0.73122784402191432</c:v>
                </c:pt>
                <c:pt idx="10">
                  <c:v>0.73871622676870219</c:v>
                </c:pt>
                <c:pt idx="11">
                  <c:v>0.69182571814150762</c:v>
                </c:pt>
                <c:pt idx="12">
                  <c:v>0.65225800212745377</c:v>
                </c:pt>
                <c:pt idx="13">
                  <c:v>0.63599619591060386</c:v>
                </c:pt>
                <c:pt idx="14">
                  <c:v>0.60080090101364036</c:v>
                </c:pt>
                <c:pt idx="15">
                  <c:v>0.57930657930657936</c:v>
                </c:pt>
                <c:pt idx="16">
                  <c:v>0.55200000000000005</c:v>
                </c:pt>
                <c:pt idx="17">
                  <c:v>0.60799999999999998</c:v>
                </c:pt>
                <c:pt idx="18">
                  <c:v>0.6</c:v>
                </c:pt>
                <c:pt idx="19">
                  <c:v>0.54049999999999998</c:v>
                </c:pt>
                <c:pt idx="20">
                  <c:v>0.48399999999999999</c:v>
                </c:pt>
                <c:pt idx="21">
                  <c:v>0.495</c:v>
                </c:pt>
                <c:pt idx="22">
                  <c:v>0.46700000000000003</c:v>
                </c:pt>
                <c:pt idx="23">
                  <c:v>0.25900000000000001</c:v>
                </c:pt>
                <c:pt idx="24">
                  <c:v>0.253</c:v>
                </c:pt>
              </c:numCache>
            </c:numRef>
          </c:val>
          <c:smooth val="0"/>
          <c:extLst>
            <c:ext xmlns:c16="http://schemas.microsoft.com/office/drawing/2014/chart" uri="{C3380CC4-5D6E-409C-BE32-E72D297353CC}">
              <c16:uniqueId val="{00000000-4D0B-4B82-9620-A223E6D9866E}"/>
            </c:ext>
          </c:extLst>
        </c:ser>
        <c:dLbls>
          <c:showLegendKey val="0"/>
          <c:showVal val="0"/>
          <c:showCatName val="0"/>
          <c:showSerName val="0"/>
          <c:showPercent val="0"/>
          <c:showBubbleSize val="0"/>
        </c:dLbls>
        <c:smooth val="0"/>
        <c:axId val="459020223"/>
        <c:axId val="459015647"/>
      </c:lineChart>
      <c:catAx>
        <c:axId val="45902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59015647"/>
        <c:crosses val="autoZero"/>
        <c:auto val="1"/>
        <c:lblAlgn val="ctr"/>
        <c:lblOffset val="100"/>
        <c:noMultiLvlLbl val="0"/>
      </c:catAx>
      <c:valAx>
        <c:axId val="459015647"/>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59020223"/>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sz="1600">
          <a:solidFill>
            <a:schemeClr val="bg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0.32743</cdr:x>
      <cdr:y>0.06769</cdr:y>
    </cdr:from>
    <cdr:to>
      <cdr:x>0.97569</cdr:x>
      <cdr:y>0.64308</cdr:y>
    </cdr:to>
    <cdr:sp macro="" textlink="">
      <cdr:nvSpPr>
        <cdr:cNvPr id="2" name="Rectangle 1">
          <a:extLst xmlns:a="http://schemas.openxmlformats.org/drawingml/2006/main">
            <a:ext uri="{FF2B5EF4-FFF2-40B4-BE49-F238E27FC236}">
              <a16:creationId xmlns:a16="http://schemas.microsoft.com/office/drawing/2014/main" id="{2E32AB28-3534-436A-8DB3-ECBE6A3F76BC}"/>
            </a:ext>
          </a:extLst>
        </cdr:cNvPr>
        <cdr:cNvSpPr/>
      </cdr:nvSpPr>
      <cdr:spPr>
        <a:xfrm xmlns:a="http://schemas.openxmlformats.org/drawingml/2006/main">
          <a:off x="3958771" y="340641"/>
          <a:ext cx="7837711" cy="2895579"/>
        </a:xfrm>
        <a:prstGeom xmlns:a="http://schemas.openxmlformats.org/drawingml/2006/main" prst="rect">
          <a:avLst/>
        </a:prstGeom>
        <a:solidFill xmlns:a="http://schemas.openxmlformats.org/drawingml/2006/main">
          <a:schemeClr val="accent1">
            <a:lumMod val="5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83577E-F924-4D7F-B770-A2A4972E52B9}" type="datetimeFigureOut">
              <a:rPr lang="en-GB" smtClean="0"/>
              <a:t>19/05/2020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E195A-8516-439C-BAD4-6FADB82F9B0F}" type="slidenum">
              <a:rPr lang="en-GB" smtClean="0"/>
              <a:t>‹#›</a:t>
            </a:fld>
            <a:endParaRPr lang="en-GB"/>
          </a:p>
        </p:txBody>
      </p:sp>
    </p:spTree>
    <p:extLst>
      <p:ext uri="{BB962C8B-B14F-4D97-AF65-F5344CB8AC3E}">
        <p14:creationId xmlns:p14="http://schemas.microsoft.com/office/powerpoint/2010/main" val="2946107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2</a:t>
            </a:fld>
            <a:endParaRPr lang="en-GB"/>
          </a:p>
        </p:txBody>
      </p:sp>
    </p:spTree>
    <p:extLst>
      <p:ext uri="{BB962C8B-B14F-4D97-AF65-F5344CB8AC3E}">
        <p14:creationId xmlns:p14="http://schemas.microsoft.com/office/powerpoint/2010/main" val="3592520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13</a:t>
            </a:fld>
            <a:endParaRPr lang="en-GB"/>
          </a:p>
        </p:txBody>
      </p:sp>
    </p:spTree>
    <p:extLst>
      <p:ext uri="{BB962C8B-B14F-4D97-AF65-F5344CB8AC3E}">
        <p14:creationId xmlns:p14="http://schemas.microsoft.com/office/powerpoint/2010/main" val="1857006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14</a:t>
            </a:fld>
            <a:endParaRPr lang="en-GB"/>
          </a:p>
        </p:txBody>
      </p:sp>
    </p:spTree>
    <p:extLst>
      <p:ext uri="{BB962C8B-B14F-4D97-AF65-F5344CB8AC3E}">
        <p14:creationId xmlns:p14="http://schemas.microsoft.com/office/powerpoint/2010/main" val="1071379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15</a:t>
            </a:fld>
            <a:endParaRPr lang="en-GB"/>
          </a:p>
        </p:txBody>
      </p:sp>
    </p:spTree>
    <p:extLst>
      <p:ext uri="{BB962C8B-B14F-4D97-AF65-F5344CB8AC3E}">
        <p14:creationId xmlns:p14="http://schemas.microsoft.com/office/powerpoint/2010/main" val="400611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16</a:t>
            </a:fld>
            <a:endParaRPr lang="en-GB"/>
          </a:p>
        </p:txBody>
      </p:sp>
    </p:spTree>
    <p:extLst>
      <p:ext uri="{BB962C8B-B14F-4D97-AF65-F5344CB8AC3E}">
        <p14:creationId xmlns:p14="http://schemas.microsoft.com/office/powerpoint/2010/main" val="2170594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17</a:t>
            </a:fld>
            <a:endParaRPr lang="en-GB"/>
          </a:p>
        </p:txBody>
      </p:sp>
    </p:spTree>
    <p:extLst>
      <p:ext uri="{BB962C8B-B14F-4D97-AF65-F5344CB8AC3E}">
        <p14:creationId xmlns:p14="http://schemas.microsoft.com/office/powerpoint/2010/main" val="2012760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 local authorities hosting the same number of asylum seekers as the remaining 362 combined.</a:t>
            </a:r>
          </a:p>
        </p:txBody>
      </p:sp>
      <p:sp>
        <p:nvSpPr>
          <p:cNvPr id="4" name="Slide Number Placeholder 3"/>
          <p:cNvSpPr>
            <a:spLocks noGrp="1"/>
          </p:cNvSpPr>
          <p:nvPr>
            <p:ph type="sldNum" sz="quarter" idx="5"/>
          </p:nvPr>
        </p:nvSpPr>
        <p:spPr/>
        <p:txBody>
          <a:bodyPr/>
          <a:lstStyle/>
          <a:p>
            <a:fld id="{51AE195A-8516-439C-BAD4-6FADB82F9B0F}" type="slidenum">
              <a:rPr lang="en-GB" smtClean="0"/>
              <a:t>18</a:t>
            </a:fld>
            <a:endParaRPr lang="en-GB"/>
          </a:p>
        </p:txBody>
      </p:sp>
    </p:spTree>
    <p:extLst>
      <p:ext uri="{BB962C8B-B14F-4D97-AF65-F5344CB8AC3E}">
        <p14:creationId xmlns:p14="http://schemas.microsoft.com/office/powerpoint/2010/main" val="4135229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19</a:t>
            </a:fld>
            <a:endParaRPr lang="en-GB"/>
          </a:p>
        </p:txBody>
      </p:sp>
    </p:spTree>
    <p:extLst>
      <p:ext uri="{BB962C8B-B14F-4D97-AF65-F5344CB8AC3E}">
        <p14:creationId xmlns:p14="http://schemas.microsoft.com/office/powerpoint/2010/main" val="3928520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20</a:t>
            </a:fld>
            <a:endParaRPr lang="en-GB"/>
          </a:p>
        </p:txBody>
      </p:sp>
    </p:spTree>
    <p:extLst>
      <p:ext uri="{BB962C8B-B14F-4D97-AF65-F5344CB8AC3E}">
        <p14:creationId xmlns:p14="http://schemas.microsoft.com/office/powerpoint/2010/main" val="253900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21</a:t>
            </a:fld>
            <a:endParaRPr lang="en-GB"/>
          </a:p>
        </p:txBody>
      </p:sp>
    </p:spTree>
    <p:extLst>
      <p:ext uri="{BB962C8B-B14F-4D97-AF65-F5344CB8AC3E}">
        <p14:creationId xmlns:p14="http://schemas.microsoft.com/office/powerpoint/2010/main" val="426294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22</a:t>
            </a:fld>
            <a:endParaRPr lang="en-GB"/>
          </a:p>
        </p:txBody>
      </p:sp>
    </p:spTree>
    <p:extLst>
      <p:ext uri="{BB962C8B-B14F-4D97-AF65-F5344CB8AC3E}">
        <p14:creationId xmlns:p14="http://schemas.microsoft.com/office/powerpoint/2010/main" val="238402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5</a:t>
            </a:fld>
            <a:endParaRPr lang="en-GB"/>
          </a:p>
        </p:txBody>
      </p:sp>
    </p:spTree>
    <p:extLst>
      <p:ext uri="{BB962C8B-B14F-4D97-AF65-F5344CB8AC3E}">
        <p14:creationId xmlns:p14="http://schemas.microsoft.com/office/powerpoint/2010/main" val="896323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 applicants, excluding dependants</a:t>
            </a:r>
          </a:p>
        </p:txBody>
      </p:sp>
      <p:sp>
        <p:nvSpPr>
          <p:cNvPr id="4" name="Slide Number Placeholder 3"/>
          <p:cNvSpPr>
            <a:spLocks noGrp="1"/>
          </p:cNvSpPr>
          <p:nvPr>
            <p:ph type="sldNum" sz="quarter" idx="5"/>
          </p:nvPr>
        </p:nvSpPr>
        <p:spPr/>
        <p:txBody>
          <a:bodyPr/>
          <a:lstStyle/>
          <a:p>
            <a:fld id="{51AE195A-8516-439C-BAD4-6FADB82F9B0F}" type="slidenum">
              <a:rPr lang="en-GB" smtClean="0"/>
              <a:t>23</a:t>
            </a:fld>
            <a:endParaRPr lang="en-GB"/>
          </a:p>
        </p:txBody>
      </p:sp>
    </p:spTree>
    <p:extLst>
      <p:ext uri="{BB962C8B-B14F-4D97-AF65-F5344CB8AC3E}">
        <p14:creationId xmlns:p14="http://schemas.microsoft.com/office/powerpoint/2010/main" val="387203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24</a:t>
            </a:fld>
            <a:endParaRPr lang="en-GB"/>
          </a:p>
        </p:txBody>
      </p:sp>
    </p:spTree>
    <p:extLst>
      <p:ext uri="{BB962C8B-B14F-4D97-AF65-F5344CB8AC3E}">
        <p14:creationId xmlns:p14="http://schemas.microsoft.com/office/powerpoint/2010/main" val="1776922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Of contemporary interest</a:t>
            </a:r>
          </a:p>
          <a:p>
            <a:r>
              <a:rPr lang="en-GB" sz="1200" kern="1200" dirty="0">
                <a:solidFill>
                  <a:schemeClr val="tx1"/>
                </a:solidFill>
                <a:effectLst/>
                <a:latin typeface="+mn-lt"/>
                <a:ea typeface="+mn-ea"/>
                <a:cs typeface="+mn-cs"/>
              </a:rPr>
              <a:t>Novel – not widely known (fairly exotic topic)</a:t>
            </a:r>
          </a:p>
          <a:p>
            <a:r>
              <a:rPr lang="en-GB" sz="1200" kern="1200" dirty="0">
                <a:solidFill>
                  <a:schemeClr val="tx1"/>
                </a:solidFill>
                <a:effectLst/>
                <a:latin typeface="+mn-lt"/>
                <a:ea typeface="+mn-ea"/>
                <a:cs typeface="+mn-cs"/>
              </a:rPr>
              <a:t>Speak to inequality, injustice, or failure (here government failure</a:t>
            </a:r>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25</a:t>
            </a:fld>
            <a:endParaRPr lang="en-GB"/>
          </a:p>
        </p:txBody>
      </p:sp>
    </p:spTree>
    <p:extLst>
      <p:ext uri="{BB962C8B-B14F-4D97-AF65-F5344CB8AC3E}">
        <p14:creationId xmlns:p14="http://schemas.microsoft.com/office/powerpoint/2010/main" val="1291779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27</a:t>
            </a:fld>
            <a:endParaRPr lang="en-GB"/>
          </a:p>
        </p:txBody>
      </p:sp>
    </p:spTree>
    <p:extLst>
      <p:ext uri="{BB962C8B-B14F-4D97-AF65-F5344CB8AC3E}">
        <p14:creationId xmlns:p14="http://schemas.microsoft.com/office/powerpoint/2010/main" val="57324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6</a:t>
            </a:fld>
            <a:endParaRPr lang="en-GB"/>
          </a:p>
        </p:txBody>
      </p:sp>
    </p:spTree>
    <p:extLst>
      <p:ext uri="{BB962C8B-B14F-4D97-AF65-F5344CB8AC3E}">
        <p14:creationId xmlns:p14="http://schemas.microsoft.com/office/powerpoint/2010/main" val="3864714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7</a:t>
            </a:fld>
            <a:endParaRPr lang="en-GB"/>
          </a:p>
        </p:txBody>
      </p:sp>
    </p:spTree>
    <p:extLst>
      <p:ext uri="{BB962C8B-B14F-4D97-AF65-F5344CB8AC3E}">
        <p14:creationId xmlns:p14="http://schemas.microsoft.com/office/powerpoint/2010/main" val="144078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8</a:t>
            </a:fld>
            <a:endParaRPr lang="en-GB"/>
          </a:p>
        </p:txBody>
      </p:sp>
    </p:spTree>
    <p:extLst>
      <p:ext uri="{BB962C8B-B14F-4D97-AF65-F5344CB8AC3E}">
        <p14:creationId xmlns:p14="http://schemas.microsoft.com/office/powerpoint/2010/main" val="108796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9</a:t>
            </a:fld>
            <a:endParaRPr lang="en-GB"/>
          </a:p>
        </p:txBody>
      </p:sp>
    </p:spTree>
    <p:extLst>
      <p:ext uri="{BB962C8B-B14F-4D97-AF65-F5344CB8AC3E}">
        <p14:creationId xmlns:p14="http://schemas.microsoft.com/office/powerpoint/2010/main" val="3255502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suggests that the quality of asylum decision making has been getting worse. Almost 40% of refusals are determined by an immigration judge to be wrong.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But not only is decision-making poor, it’s also slow. </a:t>
            </a:r>
          </a:p>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10</a:t>
            </a:fld>
            <a:endParaRPr lang="en-GB"/>
          </a:p>
        </p:txBody>
      </p:sp>
    </p:spTree>
    <p:extLst>
      <p:ext uri="{BB962C8B-B14F-4D97-AF65-F5344CB8AC3E}">
        <p14:creationId xmlns:p14="http://schemas.microsoft.com/office/powerpoint/2010/main" val="3148949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these data come from a relatively underutilised dataset. </a:t>
            </a:r>
          </a:p>
        </p:txBody>
      </p:sp>
      <p:sp>
        <p:nvSpPr>
          <p:cNvPr id="4" name="Slide Number Placeholder 3"/>
          <p:cNvSpPr>
            <a:spLocks noGrp="1"/>
          </p:cNvSpPr>
          <p:nvPr>
            <p:ph type="sldNum" sz="quarter" idx="5"/>
          </p:nvPr>
        </p:nvSpPr>
        <p:spPr/>
        <p:txBody>
          <a:bodyPr/>
          <a:lstStyle/>
          <a:p>
            <a:fld id="{51AE195A-8516-439C-BAD4-6FADB82F9B0F}" type="slidenum">
              <a:rPr lang="en-GB" smtClean="0"/>
              <a:t>11</a:t>
            </a:fld>
            <a:endParaRPr lang="en-GB"/>
          </a:p>
        </p:txBody>
      </p:sp>
    </p:spTree>
    <p:extLst>
      <p:ext uri="{BB962C8B-B14F-4D97-AF65-F5344CB8AC3E}">
        <p14:creationId xmlns:p14="http://schemas.microsoft.com/office/powerpoint/2010/main" val="1922483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E195A-8516-439C-BAD4-6FADB82F9B0F}" type="slidenum">
              <a:rPr lang="en-GB" smtClean="0"/>
              <a:t>12</a:t>
            </a:fld>
            <a:endParaRPr lang="en-GB"/>
          </a:p>
        </p:txBody>
      </p:sp>
    </p:spTree>
    <p:extLst>
      <p:ext uri="{BB962C8B-B14F-4D97-AF65-F5344CB8AC3E}">
        <p14:creationId xmlns:p14="http://schemas.microsoft.com/office/powerpoint/2010/main" val="3914797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5FE2-8D08-481B-AD8B-9F3A7F48F8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F9F507-E461-4446-86CB-162325F7E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AA05BD-F408-473D-A014-6936137DB65E}"/>
              </a:ext>
            </a:extLst>
          </p:cNvPr>
          <p:cNvSpPr>
            <a:spLocks noGrp="1"/>
          </p:cNvSpPr>
          <p:nvPr>
            <p:ph type="dt" sz="half" idx="10"/>
          </p:nvPr>
        </p:nvSpPr>
        <p:spPr/>
        <p:txBody>
          <a:bodyPr/>
          <a:lstStyle/>
          <a:p>
            <a:fld id="{85532E97-1E81-4259-B1D4-19A7428BF3B0}" type="datetimeFigureOut">
              <a:rPr lang="en-GB" smtClean="0"/>
              <a:t>19/05/2020</a:t>
            </a:fld>
            <a:endParaRPr lang="en-GB"/>
          </a:p>
        </p:txBody>
      </p:sp>
      <p:sp>
        <p:nvSpPr>
          <p:cNvPr id="5" name="Footer Placeholder 4">
            <a:extLst>
              <a:ext uri="{FF2B5EF4-FFF2-40B4-BE49-F238E27FC236}">
                <a16:creationId xmlns:a16="http://schemas.microsoft.com/office/drawing/2014/main" id="{DA6501F0-FB7D-4845-9784-5CC5F661E7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33F223-FFB0-46DE-A8B7-5591EA076E4B}"/>
              </a:ext>
            </a:extLst>
          </p:cNvPr>
          <p:cNvSpPr>
            <a:spLocks noGrp="1"/>
          </p:cNvSpPr>
          <p:nvPr>
            <p:ph type="sldNum" sz="quarter" idx="12"/>
          </p:nvPr>
        </p:nvSpPr>
        <p:spPr/>
        <p:txBody>
          <a:bodyPr/>
          <a:lstStyle/>
          <a:p>
            <a:fld id="{3EF92DBD-5D4A-4189-B4EF-B4E5F1F7AC7A}" type="slidenum">
              <a:rPr lang="en-GB" smtClean="0"/>
              <a:t>‹#›</a:t>
            </a:fld>
            <a:endParaRPr lang="en-GB"/>
          </a:p>
        </p:txBody>
      </p:sp>
    </p:spTree>
    <p:extLst>
      <p:ext uri="{BB962C8B-B14F-4D97-AF65-F5344CB8AC3E}">
        <p14:creationId xmlns:p14="http://schemas.microsoft.com/office/powerpoint/2010/main" val="179565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E8BC-2772-42BB-AB93-A946FF6688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921E3B-C13D-46D0-93DE-CC7F1C3EBD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6C21E6-ED26-4B60-A0BC-AD8B29B000E4}"/>
              </a:ext>
            </a:extLst>
          </p:cNvPr>
          <p:cNvSpPr>
            <a:spLocks noGrp="1"/>
          </p:cNvSpPr>
          <p:nvPr>
            <p:ph type="dt" sz="half" idx="10"/>
          </p:nvPr>
        </p:nvSpPr>
        <p:spPr/>
        <p:txBody>
          <a:bodyPr/>
          <a:lstStyle/>
          <a:p>
            <a:fld id="{85532E97-1E81-4259-B1D4-19A7428BF3B0}" type="datetimeFigureOut">
              <a:rPr lang="en-GB" smtClean="0"/>
              <a:t>19/05/2020</a:t>
            </a:fld>
            <a:endParaRPr lang="en-GB"/>
          </a:p>
        </p:txBody>
      </p:sp>
      <p:sp>
        <p:nvSpPr>
          <p:cNvPr id="5" name="Footer Placeholder 4">
            <a:extLst>
              <a:ext uri="{FF2B5EF4-FFF2-40B4-BE49-F238E27FC236}">
                <a16:creationId xmlns:a16="http://schemas.microsoft.com/office/drawing/2014/main" id="{33868A58-8DE0-460A-BE39-997698060C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6FE9EF-6DA2-4EA0-B3FA-6584CEF3192B}"/>
              </a:ext>
            </a:extLst>
          </p:cNvPr>
          <p:cNvSpPr>
            <a:spLocks noGrp="1"/>
          </p:cNvSpPr>
          <p:nvPr>
            <p:ph type="sldNum" sz="quarter" idx="12"/>
          </p:nvPr>
        </p:nvSpPr>
        <p:spPr/>
        <p:txBody>
          <a:bodyPr/>
          <a:lstStyle/>
          <a:p>
            <a:fld id="{3EF92DBD-5D4A-4189-B4EF-B4E5F1F7AC7A}" type="slidenum">
              <a:rPr lang="en-GB" smtClean="0"/>
              <a:t>‹#›</a:t>
            </a:fld>
            <a:endParaRPr lang="en-GB"/>
          </a:p>
        </p:txBody>
      </p:sp>
    </p:spTree>
    <p:extLst>
      <p:ext uri="{BB962C8B-B14F-4D97-AF65-F5344CB8AC3E}">
        <p14:creationId xmlns:p14="http://schemas.microsoft.com/office/powerpoint/2010/main" val="420679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B8C438-CCC8-4FD4-B69E-6A6DD808F7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1C09DC-3D7A-46B2-A99A-B1420B6B4D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76702C-8155-4CBB-BFD1-0AB1CCB2E554}"/>
              </a:ext>
            </a:extLst>
          </p:cNvPr>
          <p:cNvSpPr>
            <a:spLocks noGrp="1"/>
          </p:cNvSpPr>
          <p:nvPr>
            <p:ph type="dt" sz="half" idx="10"/>
          </p:nvPr>
        </p:nvSpPr>
        <p:spPr/>
        <p:txBody>
          <a:bodyPr/>
          <a:lstStyle/>
          <a:p>
            <a:fld id="{85532E97-1E81-4259-B1D4-19A7428BF3B0}" type="datetimeFigureOut">
              <a:rPr lang="en-GB" smtClean="0"/>
              <a:t>19/05/2020</a:t>
            </a:fld>
            <a:endParaRPr lang="en-GB"/>
          </a:p>
        </p:txBody>
      </p:sp>
      <p:sp>
        <p:nvSpPr>
          <p:cNvPr id="5" name="Footer Placeholder 4">
            <a:extLst>
              <a:ext uri="{FF2B5EF4-FFF2-40B4-BE49-F238E27FC236}">
                <a16:creationId xmlns:a16="http://schemas.microsoft.com/office/drawing/2014/main" id="{927BD8EF-CA72-4D85-8ED1-35CBB1BE5E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66D4B0-63AD-4ED3-BC57-78AA8CBDA9BB}"/>
              </a:ext>
            </a:extLst>
          </p:cNvPr>
          <p:cNvSpPr>
            <a:spLocks noGrp="1"/>
          </p:cNvSpPr>
          <p:nvPr>
            <p:ph type="sldNum" sz="quarter" idx="12"/>
          </p:nvPr>
        </p:nvSpPr>
        <p:spPr/>
        <p:txBody>
          <a:bodyPr/>
          <a:lstStyle/>
          <a:p>
            <a:fld id="{3EF92DBD-5D4A-4189-B4EF-B4E5F1F7AC7A}" type="slidenum">
              <a:rPr lang="en-GB" smtClean="0"/>
              <a:t>‹#›</a:t>
            </a:fld>
            <a:endParaRPr lang="en-GB"/>
          </a:p>
        </p:txBody>
      </p:sp>
    </p:spTree>
    <p:extLst>
      <p:ext uri="{BB962C8B-B14F-4D97-AF65-F5344CB8AC3E}">
        <p14:creationId xmlns:p14="http://schemas.microsoft.com/office/powerpoint/2010/main" val="270278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C2AD-74CA-3143-B8A2-3F30ED1E19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5D227D7-1B1B-A94A-9C89-ECD766F58D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519BD49-7159-114E-A38D-2E1EB21F16C8}"/>
              </a:ext>
            </a:extLst>
          </p:cNvPr>
          <p:cNvSpPr>
            <a:spLocks noGrp="1"/>
          </p:cNvSpPr>
          <p:nvPr>
            <p:ph type="dt" sz="half" idx="10"/>
          </p:nvPr>
        </p:nvSpPr>
        <p:spPr/>
        <p:txBody>
          <a:bodyPr/>
          <a:lstStyle/>
          <a:p>
            <a:fld id="{11E2B63B-0AD6-804D-A78A-A3B17431B0AB}" type="datetimeFigureOut">
              <a:rPr lang="en-US" smtClean="0"/>
              <a:t>5/19/20</a:t>
            </a:fld>
            <a:endParaRPr lang="en-US"/>
          </a:p>
        </p:txBody>
      </p:sp>
      <p:sp>
        <p:nvSpPr>
          <p:cNvPr id="5" name="Footer Placeholder 4">
            <a:extLst>
              <a:ext uri="{FF2B5EF4-FFF2-40B4-BE49-F238E27FC236}">
                <a16:creationId xmlns:a16="http://schemas.microsoft.com/office/drawing/2014/main" id="{2B89590C-29B9-3640-84CC-E72654B48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720F5-49EA-B74A-ABC9-8FCB9DAAF0E9}"/>
              </a:ext>
            </a:extLst>
          </p:cNvPr>
          <p:cNvSpPr>
            <a:spLocks noGrp="1"/>
          </p:cNvSpPr>
          <p:nvPr>
            <p:ph type="sldNum" sz="quarter" idx="12"/>
          </p:nvPr>
        </p:nvSpPr>
        <p:spPr/>
        <p:txBody>
          <a:bodyPr/>
          <a:lstStyle/>
          <a:p>
            <a:fld id="{D6E25C20-B771-3045-B759-6FC5108986DF}" type="slidenum">
              <a:rPr lang="en-US" smtClean="0"/>
              <a:t>‹#›</a:t>
            </a:fld>
            <a:endParaRPr lang="en-US"/>
          </a:p>
        </p:txBody>
      </p:sp>
    </p:spTree>
    <p:extLst>
      <p:ext uri="{BB962C8B-B14F-4D97-AF65-F5344CB8AC3E}">
        <p14:creationId xmlns:p14="http://schemas.microsoft.com/office/powerpoint/2010/main" val="1687517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5A76-64D6-B44B-A8D0-4D594E95C0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BC53544-7185-8846-8A6B-3D89A3FD62C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057506-C06D-D44B-9454-9A953A9567A7}"/>
              </a:ext>
            </a:extLst>
          </p:cNvPr>
          <p:cNvSpPr>
            <a:spLocks noGrp="1"/>
          </p:cNvSpPr>
          <p:nvPr>
            <p:ph type="dt" sz="half" idx="10"/>
          </p:nvPr>
        </p:nvSpPr>
        <p:spPr/>
        <p:txBody>
          <a:bodyPr/>
          <a:lstStyle/>
          <a:p>
            <a:fld id="{11E2B63B-0AD6-804D-A78A-A3B17431B0AB}" type="datetimeFigureOut">
              <a:rPr lang="en-US" smtClean="0"/>
              <a:t>5/19/20</a:t>
            </a:fld>
            <a:endParaRPr lang="en-US"/>
          </a:p>
        </p:txBody>
      </p:sp>
      <p:sp>
        <p:nvSpPr>
          <p:cNvPr id="5" name="Footer Placeholder 4">
            <a:extLst>
              <a:ext uri="{FF2B5EF4-FFF2-40B4-BE49-F238E27FC236}">
                <a16:creationId xmlns:a16="http://schemas.microsoft.com/office/drawing/2014/main" id="{ADA56EE0-8650-7D4E-B056-6289B7CF8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0B0D4-5887-594B-B6A9-D385F58E4B8C}"/>
              </a:ext>
            </a:extLst>
          </p:cNvPr>
          <p:cNvSpPr>
            <a:spLocks noGrp="1"/>
          </p:cNvSpPr>
          <p:nvPr>
            <p:ph type="sldNum" sz="quarter" idx="12"/>
          </p:nvPr>
        </p:nvSpPr>
        <p:spPr/>
        <p:txBody>
          <a:bodyPr/>
          <a:lstStyle/>
          <a:p>
            <a:fld id="{D6E25C20-B771-3045-B759-6FC5108986DF}" type="slidenum">
              <a:rPr lang="en-US" smtClean="0"/>
              <a:t>‹#›</a:t>
            </a:fld>
            <a:endParaRPr lang="en-US"/>
          </a:p>
        </p:txBody>
      </p:sp>
    </p:spTree>
    <p:extLst>
      <p:ext uri="{BB962C8B-B14F-4D97-AF65-F5344CB8AC3E}">
        <p14:creationId xmlns:p14="http://schemas.microsoft.com/office/powerpoint/2010/main" val="4253746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4423-189B-DC41-A23A-7C24509A7C0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AA07B90-1492-B143-835E-6A57BAC357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DFAEF6-6DB1-F046-8FDB-77213FF0A33E}"/>
              </a:ext>
            </a:extLst>
          </p:cNvPr>
          <p:cNvSpPr>
            <a:spLocks noGrp="1"/>
          </p:cNvSpPr>
          <p:nvPr>
            <p:ph type="dt" sz="half" idx="10"/>
          </p:nvPr>
        </p:nvSpPr>
        <p:spPr/>
        <p:txBody>
          <a:bodyPr/>
          <a:lstStyle/>
          <a:p>
            <a:fld id="{11E2B63B-0AD6-804D-A78A-A3B17431B0AB}" type="datetimeFigureOut">
              <a:rPr lang="en-US" smtClean="0"/>
              <a:t>5/19/20</a:t>
            </a:fld>
            <a:endParaRPr lang="en-US"/>
          </a:p>
        </p:txBody>
      </p:sp>
      <p:sp>
        <p:nvSpPr>
          <p:cNvPr id="5" name="Footer Placeholder 4">
            <a:extLst>
              <a:ext uri="{FF2B5EF4-FFF2-40B4-BE49-F238E27FC236}">
                <a16:creationId xmlns:a16="http://schemas.microsoft.com/office/drawing/2014/main" id="{10EA5266-8870-A942-B863-6751837DD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3F707-4EF4-4F43-B59B-686CA8A72F8B}"/>
              </a:ext>
            </a:extLst>
          </p:cNvPr>
          <p:cNvSpPr>
            <a:spLocks noGrp="1"/>
          </p:cNvSpPr>
          <p:nvPr>
            <p:ph type="sldNum" sz="quarter" idx="12"/>
          </p:nvPr>
        </p:nvSpPr>
        <p:spPr/>
        <p:txBody>
          <a:bodyPr/>
          <a:lstStyle/>
          <a:p>
            <a:fld id="{D6E25C20-B771-3045-B759-6FC5108986DF}" type="slidenum">
              <a:rPr lang="en-US" smtClean="0"/>
              <a:t>‹#›</a:t>
            </a:fld>
            <a:endParaRPr lang="en-US"/>
          </a:p>
        </p:txBody>
      </p:sp>
    </p:spTree>
    <p:extLst>
      <p:ext uri="{BB962C8B-B14F-4D97-AF65-F5344CB8AC3E}">
        <p14:creationId xmlns:p14="http://schemas.microsoft.com/office/powerpoint/2010/main" val="165169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EDF6-11B0-9E45-97B0-F0FFD6D215A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8FF185-3FE0-CF4F-A90C-C0663BE0D6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9A59A8B-6960-DF4C-BF35-3680306200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E0D5C78-AF07-2643-B8BC-FD20D92D2DBC}"/>
              </a:ext>
            </a:extLst>
          </p:cNvPr>
          <p:cNvSpPr>
            <a:spLocks noGrp="1"/>
          </p:cNvSpPr>
          <p:nvPr>
            <p:ph type="dt" sz="half" idx="10"/>
          </p:nvPr>
        </p:nvSpPr>
        <p:spPr/>
        <p:txBody>
          <a:bodyPr/>
          <a:lstStyle/>
          <a:p>
            <a:fld id="{11E2B63B-0AD6-804D-A78A-A3B17431B0AB}" type="datetimeFigureOut">
              <a:rPr lang="en-US" smtClean="0"/>
              <a:t>5/19/20</a:t>
            </a:fld>
            <a:endParaRPr lang="en-US"/>
          </a:p>
        </p:txBody>
      </p:sp>
      <p:sp>
        <p:nvSpPr>
          <p:cNvPr id="6" name="Footer Placeholder 5">
            <a:extLst>
              <a:ext uri="{FF2B5EF4-FFF2-40B4-BE49-F238E27FC236}">
                <a16:creationId xmlns:a16="http://schemas.microsoft.com/office/drawing/2014/main" id="{711E627A-4D3C-3647-8661-3A68E799C9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82E16-94BF-D641-86E8-E323B21EF037}"/>
              </a:ext>
            </a:extLst>
          </p:cNvPr>
          <p:cNvSpPr>
            <a:spLocks noGrp="1"/>
          </p:cNvSpPr>
          <p:nvPr>
            <p:ph type="sldNum" sz="quarter" idx="12"/>
          </p:nvPr>
        </p:nvSpPr>
        <p:spPr/>
        <p:txBody>
          <a:bodyPr/>
          <a:lstStyle/>
          <a:p>
            <a:fld id="{D6E25C20-B771-3045-B759-6FC5108986DF}" type="slidenum">
              <a:rPr lang="en-US" smtClean="0"/>
              <a:t>‹#›</a:t>
            </a:fld>
            <a:endParaRPr lang="en-US"/>
          </a:p>
        </p:txBody>
      </p:sp>
    </p:spTree>
    <p:extLst>
      <p:ext uri="{BB962C8B-B14F-4D97-AF65-F5344CB8AC3E}">
        <p14:creationId xmlns:p14="http://schemas.microsoft.com/office/powerpoint/2010/main" val="1543016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E510-A170-EB43-8D1D-87B0FE906C3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191842-06CF-9B48-8A99-5269FB28C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DD30195-1AC5-7644-A514-83329594994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C829653-76F9-5945-A64D-35913D6A0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B8BCCDA-903D-2948-8DDC-A9DB3D6BAC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CDFDB13-72F1-F84B-A005-136BCA42D5AA}"/>
              </a:ext>
            </a:extLst>
          </p:cNvPr>
          <p:cNvSpPr>
            <a:spLocks noGrp="1"/>
          </p:cNvSpPr>
          <p:nvPr>
            <p:ph type="dt" sz="half" idx="10"/>
          </p:nvPr>
        </p:nvSpPr>
        <p:spPr/>
        <p:txBody>
          <a:bodyPr/>
          <a:lstStyle/>
          <a:p>
            <a:fld id="{11E2B63B-0AD6-804D-A78A-A3B17431B0AB}" type="datetimeFigureOut">
              <a:rPr lang="en-US" smtClean="0"/>
              <a:t>5/19/20</a:t>
            </a:fld>
            <a:endParaRPr lang="en-US"/>
          </a:p>
        </p:txBody>
      </p:sp>
      <p:sp>
        <p:nvSpPr>
          <p:cNvPr id="8" name="Footer Placeholder 7">
            <a:extLst>
              <a:ext uri="{FF2B5EF4-FFF2-40B4-BE49-F238E27FC236}">
                <a16:creationId xmlns:a16="http://schemas.microsoft.com/office/drawing/2014/main" id="{05FB57AB-4A1C-534C-A79F-2BBC8F727D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ED3095-1363-BB4F-942B-6EB3E7B18F0E}"/>
              </a:ext>
            </a:extLst>
          </p:cNvPr>
          <p:cNvSpPr>
            <a:spLocks noGrp="1"/>
          </p:cNvSpPr>
          <p:nvPr>
            <p:ph type="sldNum" sz="quarter" idx="12"/>
          </p:nvPr>
        </p:nvSpPr>
        <p:spPr/>
        <p:txBody>
          <a:bodyPr/>
          <a:lstStyle/>
          <a:p>
            <a:fld id="{D6E25C20-B771-3045-B759-6FC5108986DF}" type="slidenum">
              <a:rPr lang="en-US" smtClean="0"/>
              <a:t>‹#›</a:t>
            </a:fld>
            <a:endParaRPr lang="en-US"/>
          </a:p>
        </p:txBody>
      </p:sp>
    </p:spTree>
    <p:extLst>
      <p:ext uri="{BB962C8B-B14F-4D97-AF65-F5344CB8AC3E}">
        <p14:creationId xmlns:p14="http://schemas.microsoft.com/office/powerpoint/2010/main" val="2480382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86E9-E40D-1F45-A239-53AA4FD2210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8543C7F-6766-C540-BAA0-853272873330}"/>
              </a:ext>
            </a:extLst>
          </p:cNvPr>
          <p:cNvSpPr>
            <a:spLocks noGrp="1"/>
          </p:cNvSpPr>
          <p:nvPr>
            <p:ph type="dt" sz="half" idx="10"/>
          </p:nvPr>
        </p:nvSpPr>
        <p:spPr/>
        <p:txBody>
          <a:bodyPr/>
          <a:lstStyle/>
          <a:p>
            <a:fld id="{11E2B63B-0AD6-804D-A78A-A3B17431B0AB}" type="datetimeFigureOut">
              <a:rPr lang="en-US" smtClean="0"/>
              <a:t>5/19/20</a:t>
            </a:fld>
            <a:endParaRPr lang="en-US"/>
          </a:p>
        </p:txBody>
      </p:sp>
      <p:sp>
        <p:nvSpPr>
          <p:cNvPr id="4" name="Footer Placeholder 3">
            <a:extLst>
              <a:ext uri="{FF2B5EF4-FFF2-40B4-BE49-F238E27FC236}">
                <a16:creationId xmlns:a16="http://schemas.microsoft.com/office/drawing/2014/main" id="{C935E011-AE65-5543-8EFC-69991CFB03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72D65-5ACD-674A-BA94-1340C7EADF74}"/>
              </a:ext>
            </a:extLst>
          </p:cNvPr>
          <p:cNvSpPr>
            <a:spLocks noGrp="1"/>
          </p:cNvSpPr>
          <p:nvPr>
            <p:ph type="sldNum" sz="quarter" idx="12"/>
          </p:nvPr>
        </p:nvSpPr>
        <p:spPr/>
        <p:txBody>
          <a:bodyPr/>
          <a:lstStyle/>
          <a:p>
            <a:fld id="{D6E25C20-B771-3045-B759-6FC5108986DF}" type="slidenum">
              <a:rPr lang="en-US" smtClean="0"/>
              <a:t>‹#›</a:t>
            </a:fld>
            <a:endParaRPr lang="en-US"/>
          </a:p>
        </p:txBody>
      </p:sp>
    </p:spTree>
    <p:extLst>
      <p:ext uri="{BB962C8B-B14F-4D97-AF65-F5344CB8AC3E}">
        <p14:creationId xmlns:p14="http://schemas.microsoft.com/office/powerpoint/2010/main" val="4280262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E4267-FF6F-9249-A03E-F65B16DC8DD9}"/>
              </a:ext>
            </a:extLst>
          </p:cNvPr>
          <p:cNvSpPr>
            <a:spLocks noGrp="1"/>
          </p:cNvSpPr>
          <p:nvPr>
            <p:ph type="dt" sz="half" idx="10"/>
          </p:nvPr>
        </p:nvSpPr>
        <p:spPr/>
        <p:txBody>
          <a:bodyPr/>
          <a:lstStyle/>
          <a:p>
            <a:fld id="{11E2B63B-0AD6-804D-A78A-A3B17431B0AB}" type="datetimeFigureOut">
              <a:rPr lang="en-US" smtClean="0"/>
              <a:t>5/19/20</a:t>
            </a:fld>
            <a:endParaRPr lang="en-US"/>
          </a:p>
        </p:txBody>
      </p:sp>
      <p:sp>
        <p:nvSpPr>
          <p:cNvPr id="3" name="Footer Placeholder 2">
            <a:extLst>
              <a:ext uri="{FF2B5EF4-FFF2-40B4-BE49-F238E27FC236}">
                <a16:creationId xmlns:a16="http://schemas.microsoft.com/office/drawing/2014/main" id="{6413B50F-1223-4643-816D-A0F9DA1578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B8A6F6-8D3F-0B46-8DB6-F6A129DDED4B}"/>
              </a:ext>
            </a:extLst>
          </p:cNvPr>
          <p:cNvSpPr>
            <a:spLocks noGrp="1"/>
          </p:cNvSpPr>
          <p:nvPr>
            <p:ph type="sldNum" sz="quarter" idx="12"/>
          </p:nvPr>
        </p:nvSpPr>
        <p:spPr/>
        <p:txBody>
          <a:bodyPr/>
          <a:lstStyle/>
          <a:p>
            <a:fld id="{D6E25C20-B771-3045-B759-6FC5108986DF}" type="slidenum">
              <a:rPr lang="en-US" smtClean="0"/>
              <a:t>‹#›</a:t>
            </a:fld>
            <a:endParaRPr lang="en-US"/>
          </a:p>
        </p:txBody>
      </p:sp>
    </p:spTree>
    <p:extLst>
      <p:ext uri="{BB962C8B-B14F-4D97-AF65-F5344CB8AC3E}">
        <p14:creationId xmlns:p14="http://schemas.microsoft.com/office/powerpoint/2010/main" val="2436127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DAD2-2658-9546-8E59-B0093FED3E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9B2E803-B41F-6042-8BC5-2ECFE11EC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0F6349D-8E8A-C249-B7B6-71295581A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32950D-F3EC-804F-9067-A07EF6032FF1}"/>
              </a:ext>
            </a:extLst>
          </p:cNvPr>
          <p:cNvSpPr>
            <a:spLocks noGrp="1"/>
          </p:cNvSpPr>
          <p:nvPr>
            <p:ph type="dt" sz="half" idx="10"/>
          </p:nvPr>
        </p:nvSpPr>
        <p:spPr/>
        <p:txBody>
          <a:bodyPr/>
          <a:lstStyle/>
          <a:p>
            <a:fld id="{11E2B63B-0AD6-804D-A78A-A3B17431B0AB}" type="datetimeFigureOut">
              <a:rPr lang="en-US" smtClean="0"/>
              <a:t>5/19/20</a:t>
            </a:fld>
            <a:endParaRPr lang="en-US"/>
          </a:p>
        </p:txBody>
      </p:sp>
      <p:sp>
        <p:nvSpPr>
          <p:cNvPr id="6" name="Footer Placeholder 5">
            <a:extLst>
              <a:ext uri="{FF2B5EF4-FFF2-40B4-BE49-F238E27FC236}">
                <a16:creationId xmlns:a16="http://schemas.microsoft.com/office/drawing/2014/main" id="{A95BBEAC-8CE2-1443-A84A-3F0437815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D1BB2C-ED18-994D-BABB-479BA246A9F9}"/>
              </a:ext>
            </a:extLst>
          </p:cNvPr>
          <p:cNvSpPr>
            <a:spLocks noGrp="1"/>
          </p:cNvSpPr>
          <p:nvPr>
            <p:ph type="sldNum" sz="quarter" idx="12"/>
          </p:nvPr>
        </p:nvSpPr>
        <p:spPr/>
        <p:txBody>
          <a:bodyPr/>
          <a:lstStyle/>
          <a:p>
            <a:fld id="{D6E25C20-B771-3045-B759-6FC5108986DF}" type="slidenum">
              <a:rPr lang="en-US" smtClean="0"/>
              <a:t>‹#›</a:t>
            </a:fld>
            <a:endParaRPr lang="en-US"/>
          </a:p>
        </p:txBody>
      </p:sp>
    </p:spTree>
    <p:extLst>
      <p:ext uri="{BB962C8B-B14F-4D97-AF65-F5344CB8AC3E}">
        <p14:creationId xmlns:p14="http://schemas.microsoft.com/office/powerpoint/2010/main" val="57125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C353-65B0-46A9-B6F2-1DC65C133D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F2C04B-1FA6-46AC-829C-ED38604B93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581DD5-872C-4BF0-9D45-725285ADFFEE}"/>
              </a:ext>
            </a:extLst>
          </p:cNvPr>
          <p:cNvSpPr>
            <a:spLocks noGrp="1"/>
          </p:cNvSpPr>
          <p:nvPr>
            <p:ph type="dt" sz="half" idx="10"/>
          </p:nvPr>
        </p:nvSpPr>
        <p:spPr/>
        <p:txBody>
          <a:bodyPr/>
          <a:lstStyle/>
          <a:p>
            <a:fld id="{85532E97-1E81-4259-B1D4-19A7428BF3B0}" type="datetimeFigureOut">
              <a:rPr lang="en-GB" smtClean="0"/>
              <a:t>19/05/2020</a:t>
            </a:fld>
            <a:endParaRPr lang="en-GB"/>
          </a:p>
        </p:txBody>
      </p:sp>
      <p:sp>
        <p:nvSpPr>
          <p:cNvPr id="5" name="Footer Placeholder 4">
            <a:extLst>
              <a:ext uri="{FF2B5EF4-FFF2-40B4-BE49-F238E27FC236}">
                <a16:creationId xmlns:a16="http://schemas.microsoft.com/office/drawing/2014/main" id="{F2ECA8B3-B53E-47DF-9AC6-EE0F183F60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7EF494-2228-4AF0-B0E8-7CADC199B7F4}"/>
              </a:ext>
            </a:extLst>
          </p:cNvPr>
          <p:cNvSpPr>
            <a:spLocks noGrp="1"/>
          </p:cNvSpPr>
          <p:nvPr>
            <p:ph type="sldNum" sz="quarter" idx="12"/>
          </p:nvPr>
        </p:nvSpPr>
        <p:spPr/>
        <p:txBody>
          <a:bodyPr/>
          <a:lstStyle/>
          <a:p>
            <a:fld id="{3EF92DBD-5D4A-4189-B4EF-B4E5F1F7AC7A}" type="slidenum">
              <a:rPr lang="en-GB" smtClean="0"/>
              <a:t>‹#›</a:t>
            </a:fld>
            <a:endParaRPr lang="en-GB"/>
          </a:p>
        </p:txBody>
      </p:sp>
    </p:spTree>
    <p:extLst>
      <p:ext uri="{BB962C8B-B14F-4D97-AF65-F5344CB8AC3E}">
        <p14:creationId xmlns:p14="http://schemas.microsoft.com/office/powerpoint/2010/main" val="2429273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8EE3-E15D-4C4C-9BDE-E118400AEE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0AC5438-8F8D-1642-B38F-85B870EF8D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AB3943-368F-8641-9BF4-B12A66DE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5A7AF4-B2B9-CC44-A1A4-BA079254E574}"/>
              </a:ext>
            </a:extLst>
          </p:cNvPr>
          <p:cNvSpPr>
            <a:spLocks noGrp="1"/>
          </p:cNvSpPr>
          <p:nvPr>
            <p:ph type="dt" sz="half" idx="10"/>
          </p:nvPr>
        </p:nvSpPr>
        <p:spPr/>
        <p:txBody>
          <a:bodyPr/>
          <a:lstStyle/>
          <a:p>
            <a:fld id="{11E2B63B-0AD6-804D-A78A-A3B17431B0AB}" type="datetimeFigureOut">
              <a:rPr lang="en-US" smtClean="0"/>
              <a:t>5/19/20</a:t>
            </a:fld>
            <a:endParaRPr lang="en-US"/>
          </a:p>
        </p:txBody>
      </p:sp>
      <p:sp>
        <p:nvSpPr>
          <p:cNvPr id="6" name="Footer Placeholder 5">
            <a:extLst>
              <a:ext uri="{FF2B5EF4-FFF2-40B4-BE49-F238E27FC236}">
                <a16:creationId xmlns:a16="http://schemas.microsoft.com/office/drawing/2014/main" id="{9AD3F39E-E744-4D4C-B749-8DD59556E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4F76C-119E-074D-995E-A4581131A2CA}"/>
              </a:ext>
            </a:extLst>
          </p:cNvPr>
          <p:cNvSpPr>
            <a:spLocks noGrp="1"/>
          </p:cNvSpPr>
          <p:nvPr>
            <p:ph type="sldNum" sz="quarter" idx="12"/>
          </p:nvPr>
        </p:nvSpPr>
        <p:spPr/>
        <p:txBody>
          <a:bodyPr/>
          <a:lstStyle/>
          <a:p>
            <a:fld id="{D6E25C20-B771-3045-B759-6FC5108986DF}" type="slidenum">
              <a:rPr lang="en-US" smtClean="0"/>
              <a:t>‹#›</a:t>
            </a:fld>
            <a:endParaRPr lang="en-US"/>
          </a:p>
        </p:txBody>
      </p:sp>
    </p:spTree>
    <p:extLst>
      <p:ext uri="{BB962C8B-B14F-4D97-AF65-F5344CB8AC3E}">
        <p14:creationId xmlns:p14="http://schemas.microsoft.com/office/powerpoint/2010/main" val="2009829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D9B0-BC03-0E44-86BB-3BF8FF6EAAF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EA30F31-7F1A-FA49-B84E-CD9E4B92105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B1FC2F-6FBC-A349-892E-FBFCC34103DE}"/>
              </a:ext>
            </a:extLst>
          </p:cNvPr>
          <p:cNvSpPr>
            <a:spLocks noGrp="1"/>
          </p:cNvSpPr>
          <p:nvPr>
            <p:ph type="dt" sz="half" idx="10"/>
          </p:nvPr>
        </p:nvSpPr>
        <p:spPr/>
        <p:txBody>
          <a:bodyPr/>
          <a:lstStyle/>
          <a:p>
            <a:fld id="{11E2B63B-0AD6-804D-A78A-A3B17431B0AB}" type="datetimeFigureOut">
              <a:rPr lang="en-US" smtClean="0"/>
              <a:t>5/19/20</a:t>
            </a:fld>
            <a:endParaRPr lang="en-US"/>
          </a:p>
        </p:txBody>
      </p:sp>
      <p:sp>
        <p:nvSpPr>
          <p:cNvPr id="5" name="Footer Placeholder 4">
            <a:extLst>
              <a:ext uri="{FF2B5EF4-FFF2-40B4-BE49-F238E27FC236}">
                <a16:creationId xmlns:a16="http://schemas.microsoft.com/office/drawing/2014/main" id="{33657C79-153D-3B42-B8DB-90FB956D1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CA7F8-41ED-6449-9B5D-67366495231A}"/>
              </a:ext>
            </a:extLst>
          </p:cNvPr>
          <p:cNvSpPr>
            <a:spLocks noGrp="1"/>
          </p:cNvSpPr>
          <p:nvPr>
            <p:ph type="sldNum" sz="quarter" idx="12"/>
          </p:nvPr>
        </p:nvSpPr>
        <p:spPr/>
        <p:txBody>
          <a:bodyPr/>
          <a:lstStyle/>
          <a:p>
            <a:fld id="{D6E25C20-B771-3045-B759-6FC5108986DF}" type="slidenum">
              <a:rPr lang="en-US" smtClean="0"/>
              <a:t>‹#›</a:t>
            </a:fld>
            <a:endParaRPr lang="en-US"/>
          </a:p>
        </p:txBody>
      </p:sp>
    </p:spTree>
    <p:extLst>
      <p:ext uri="{BB962C8B-B14F-4D97-AF65-F5344CB8AC3E}">
        <p14:creationId xmlns:p14="http://schemas.microsoft.com/office/powerpoint/2010/main" val="4188854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7B15C-12E2-F94E-8047-B2C77FE9205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82EB6C7-B5BF-5C40-BC80-6A0F1C5DA65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753354-3243-5C4E-8ED6-5831DFF0D275}"/>
              </a:ext>
            </a:extLst>
          </p:cNvPr>
          <p:cNvSpPr>
            <a:spLocks noGrp="1"/>
          </p:cNvSpPr>
          <p:nvPr>
            <p:ph type="dt" sz="half" idx="10"/>
          </p:nvPr>
        </p:nvSpPr>
        <p:spPr/>
        <p:txBody>
          <a:bodyPr/>
          <a:lstStyle/>
          <a:p>
            <a:fld id="{11E2B63B-0AD6-804D-A78A-A3B17431B0AB}" type="datetimeFigureOut">
              <a:rPr lang="en-US" smtClean="0"/>
              <a:t>5/19/20</a:t>
            </a:fld>
            <a:endParaRPr lang="en-US"/>
          </a:p>
        </p:txBody>
      </p:sp>
      <p:sp>
        <p:nvSpPr>
          <p:cNvPr id="5" name="Footer Placeholder 4">
            <a:extLst>
              <a:ext uri="{FF2B5EF4-FFF2-40B4-BE49-F238E27FC236}">
                <a16:creationId xmlns:a16="http://schemas.microsoft.com/office/drawing/2014/main" id="{A3AAD03F-92A8-1242-BE7F-AE4075FF8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846C0-3EAA-EA48-A404-A45432A21C2A}"/>
              </a:ext>
            </a:extLst>
          </p:cNvPr>
          <p:cNvSpPr>
            <a:spLocks noGrp="1"/>
          </p:cNvSpPr>
          <p:nvPr>
            <p:ph type="sldNum" sz="quarter" idx="12"/>
          </p:nvPr>
        </p:nvSpPr>
        <p:spPr/>
        <p:txBody>
          <a:bodyPr/>
          <a:lstStyle/>
          <a:p>
            <a:fld id="{D6E25C20-B771-3045-B759-6FC5108986DF}" type="slidenum">
              <a:rPr lang="en-US" smtClean="0"/>
              <a:t>‹#›</a:t>
            </a:fld>
            <a:endParaRPr lang="en-US"/>
          </a:p>
        </p:txBody>
      </p:sp>
    </p:spTree>
    <p:extLst>
      <p:ext uri="{BB962C8B-B14F-4D97-AF65-F5344CB8AC3E}">
        <p14:creationId xmlns:p14="http://schemas.microsoft.com/office/powerpoint/2010/main" val="154046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9F9C-19BD-4A37-BAA2-90E5B54589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66F511-E293-4387-A22B-4ABAE4FE54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73DCB1-229A-469A-9B9B-32E451E33593}"/>
              </a:ext>
            </a:extLst>
          </p:cNvPr>
          <p:cNvSpPr>
            <a:spLocks noGrp="1"/>
          </p:cNvSpPr>
          <p:nvPr>
            <p:ph type="dt" sz="half" idx="10"/>
          </p:nvPr>
        </p:nvSpPr>
        <p:spPr/>
        <p:txBody>
          <a:bodyPr/>
          <a:lstStyle/>
          <a:p>
            <a:fld id="{85532E97-1E81-4259-B1D4-19A7428BF3B0}" type="datetimeFigureOut">
              <a:rPr lang="en-GB" smtClean="0"/>
              <a:t>19/05/2020</a:t>
            </a:fld>
            <a:endParaRPr lang="en-GB"/>
          </a:p>
        </p:txBody>
      </p:sp>
      <p:sp>
        <p:nvSpPr>
          <p:cNvPr id="5" name="Footer Placeholder 4">
            <a:extLst>
              <a:ext uri="{FF2B5EF4-FFF2-40B4-BE49-F238E27FC236}">
                <a16:creationId xmlns:a16="http://schemas.microsoft.com/office/drawing/2014/main" id="{DFEFDB6F-37E9-43E4-B6C1-3BC9068ED5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A1C420-8C49-4FB9-AC3C-AB74BD6A132C}"/>
              </a:ext>
            </a:extLst>
          </p:cNvPr>
          <p:cNvSpPr>
            <a:spLocks noGrp="1"/>
          </p:cNvSpPr>
          <p:nvPr>
            <p:ph type="sldNum" sz="quarter" idx="12"/>
          </p:nvPr>
        </p:nvSpPr>
        <p:spPr/>
        <p:txBody>
          <a:bodyPr/>
          <a:lstStyle/>
          <a:p>
            <a:fld id="{3EF92DBD-5D4A-4189-B4EF-B4E5F1F7AC7A}" type="slidenum">
              <a:rPr lang="en-GB" smtClean="0"/>
              <a:t>‹#›</a:t>
            </a:fld>
            <a:endParaRPr lang="en-GB"/>
          </a:p>
        </p:txBody>
      </p:sp>
    </p:spTree>
    <p:extLst>
      <p:ext uri="{BB962C8B-B14F-4D97-AF65-F5344CB8AC3E}">
        <p14:creationId xmlns:p14="http://schemas.microsoft.com/office/powerpoint/2010/main" val="102283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016C-6650-4840-B242-56A55D3E8C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3E633E-D1BF-414A-B8E5-7921A3B7CA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FD0B50-EAB0-443D-8A9B-02F4E9A10C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A66EA3-EED0-480A-9F80-0A1FDA4FB81E}"/>
              </a:ext>
            </a:extLst>
          </p:cNvPr>
          <p:cNvSpPr>
            <a:spLocks noGrp="1"/>
          </p:cNvSpPr>
          <p:nvPr>
            <p:ph type="dt" sz="half" idx="10"/>
          </p:nvPr>
        </p:nvSpPr>
        <p:spPr/>
        <p:txBody>
          <a:bodyPr/>
          <a:lstStyle/>
          <a:p>
            <a:fld id="{85532E97-1E81-4259-B1D4-19A7428BF3B0}" type="datetimeFigureOut">
              <a:rPr lang="en-GB" smtClean="0"/>
              <a:t>19/05/2020</a:t>
            </a:fld>
            <a:endParaRPr lang="en-GB"/>
          </a:p>
        </p:txBody>
      </p:sp>
      <p:sp>
        <p:nvSpPr>
          <p:cNvPr id="6" name="Footer Placeholder 5">
            <a:extLst>
              <a:ext uri="{FF2B5EF4-FFF2-40B4-BE49-F238E27FC236}">
                <a16:creationId xmlns:a16="http://schemas.microsoft.com/office/drawing/2014/main" id="{339A877B-B425-427F-822C-DAB2427E28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D250F6-DCFE-44D8-A910-B9C5D7DE4936}"/>
              </a:ext>
            </a:extLst>
          </p:cNvPr>
          <p:cNvSpPr>
            <a:spLocks noGrp="1"/>
          </p:cNvSpPr>
          <p:nvPr>
            <p:ph type="sldNum" sz="quarter" idx="12"/>
          </p:nvPr>
        </p:nvSpPr>
        <p:spPr/>
        <p:txBody>
          <a:bodyPr/>
          <a:lstStyle/>
          <a:p>
            <a:fld id="{3EF92DBD-5D4A-4189-B4EF-B4E5F1F7AC7A}" type="slidenum">
              <a:rPr lang="en-GB" smtClean="0"/>
              <a:t>‹#›</a:t>
            </a:fld>
            <a:endParaRPr lang="en-GB"/>
          </a:p>
        </p:txBody>
      </p:sp>
    </p:spTree>
    <p:extLst>
      <p:ext uri="{BB962C8B-B14F-4D97-AF65-F5344CB8AC3E}">
        <p14:creationId xmlns:p14="http://schemas.microsoft.com/office/powerpoint/2010/main" val="71323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A6E7-7B96-4D89-8F41-3259E2B868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BF9A0B-FB8C-4C7C-934E-7DFBD175EE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B7B0BE-F1C2-43C5-8751-2C50EE4388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7A77D8-1AA9-40BB-8046-101E155EA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15BDEC-AA16-4AA8-A37A-C787BA6943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E414C7-FB3C-4B58-9CF7-2AB6A6A74F7B}"/>
              </a:ext>
            </a:extLst>
          </p:cNvPr>
          <p:cNvSpPr>
            <a:spLocks noGrp="1"/>
          </p:cNvSpPr>
          <p:nvPr>
            <p:ph type="dt" sz="half" idx="10"/>
          </p:nvPr>
        </p:nvSpPr>
        <p:spPr/>
        <p:txBody>
          <a:bodyPr/>
          <a:lstStyle/>
          <a:p>
            <a:fld id="{85532E97-1E81-4259-B1D4-19A7428BF3B0}" type="datetimeFigureOut">
              <a:rPr lang="en-GB" smtClean="0"/>
              <a:t>19/05/2020</a:t>
            </a:fld>
            <a:endParaRPr lang="en-GB"/>
          </a:p>
        </p:txBody>
      </p:sp>
      <p:sp>
        <p:nvSpPr>
          <p:cNvPr id="8" name="Footer Placeholder 7">
            <a:extLst>
              <a:ext uri="{FF2B5EF4-FFF2-40B4-BE49-F238E27FC236}">
                <a16:creationId xmlns:a16="http://schemas.microsoft.com/office/drawing/2014/main" id="{49786021-993F-41CC-B35E-7176DB4E1F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268649-68E2-43A1-84A9-803C52E03684}"/>
              </a:ext>
            </a:extLst>
          </p:cNvPr>
          <p:cNvSpPr>
            <a:spLocks noGrp="1"/>
          </p:cNvSpPr>
          <p:nvPr>
            <p:ph type="sldNum" sz="quarter" idx="12"/>
          </p:nvPr>
        </p:nvSpPr>
        <p:spPr/>
        <p:txBody>
          <a:bodyPr/>
          <a:lstStyle/>
          <a:p>
            <a:fld id="{3EF92DBD-5D4A-4189-B4EF-B4E5F1F7AC7A}" type="slidenum">
              <a:rPr lang="en-GB" smtClean="0"/>
              <a:t>‹#›</a:t>
            </a:fld>
            <a:endParaRPr lang="en-GB"/>
          </a:p>
        </p:txBody>
      </p:sp>
    </p:spTree>
    <p:extLst>
      <p:ext uri="{BB962C8B-B14F-4D97-AF65-F5344CB8AC3E}">
        <p14:creationId xmlns:p14="http://schemas.microsoft.com/office/powerpoint/2010/main" val="333766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5695-1422-4A10-AFD3-9B1A4FA3A3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F0566F-F608-45CF-ABD6-EAC0EEF34F6D}"/>
              </a:ext>
            </a:extLst>
          </p:cNvPr>
          <p:cNvSpPr>
            <a:spLocks noGrp="1"/>
          </p:cNvSpPr>
          <p:nvPr>
            <p:ph type="dt" sz="half" idx="10"/>
          </p:nvPr>
        </p:nvSpPr>
        <p:spPr/>
        <p:txBody>
          <a:bodyPr/>
          <a:lstStyle/>
          <a:p>
            <a:fld id="{85532E97-1E81-4259-B1D4-19A7428BF3B0}" type="datetimeFigureOut">
              <a:rPr lang="en-GB" smtClean="0"/>
              <a:t>19/05/2020</a:t>
            </a:fld>
            <a:endParaRPr lang="en-GB"/>
          </a:p>
        </p:txBody>
      </p:sp>
      <p:sp>
        <p:nvSpPr>
          <p:cNvPr id="4" name="Footer Placeholder 3">
            <a:extLst>
              <a:ext uri="{FF2B5EF4-FFF2-40B4-BE49-F238E27FC236}">
                <a16:creationId xmlns:a16="http://schemas.microsoft.com/office/drawing/2014/main" id="{E89C74DC-D38F-46FA-AE7A-5D56D56145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94770B-0D51-411E-A13B-DE23036B9233}"/>
              </a:ext>
            </a:extLst>
          </p:cNvPr>
          <p:cNvSpPr>
            <a:spLocks noGrp="1"/>
          </p:cNvSpPr>
          <p:nvPr>
            <p:ph type="sldNum" sz="quarter" idx="12"/>
          </p:nvPr>
        </p:nvSpPr>
        <p:spPr/>
        <p:txBody>
          <a:bodyPr/>
          <a:lstStyle/>
          <a:p>
            <a:fld id="{3EF92DBD-5D4A-4189-B4EF-B4E5F1F7AC7A}" type="slidenum">
              <a:rPr lang="en-GB" smtClean="0"/>
              <a:t>‹#›</a:t>
            </a:fld>
            <a:endParaRPr lang="en-GB"/>
          </a:p>
        </p:txBody>
      </p:sp>
    </p:spTree>
    <p:extLst>
      <p:ext uri="{BB962C8B-B14F-4D97-AF65-F5344CB8AC3E}">
        <p14:creationId xmlns:p14="http://schemas.microsoft.com/office/powerpoint/2010/main" val="157794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7E185E-CC6F-4C46-BC9A-8EEADC2F638A}"/>
              </a:ext>
            </a:extLst>
          </p:cNvPr>
          <p:cNvSpPr>
            <a:spLocks noGrp="1"/>
          </p:cNvSpPr>
          <p:nvPr>
            <p:ph type="dt" sz="half" idx="10"/>
          </p:nvPr>
        </p:nvSpPr>
        <p:spPr/>
        <p:txBody>
          <a:bodyPr/>
          <a:lstStyle/>
          <a:p>
            <a:fld id="{85532E97-1E81-4259-B1D4-19A7428BF3B0}" type="datetimeFigureOut">
              <a:rPr lang="en-GB" smtClean="0"/>
              <a:t>19/05/2020</a:t>
            </a:fld>
            <a:endParaRPr lang="en-GB"/>
          </a:p>
        </p:txBody>
      </p:sp>
      <p:sp>
        <p:nvSpPr>
          <p:cNvPr id="3" name="Footer Placeholder 2">
            <a:extLst>
              <a:ext uri="{FF2B5EF4-FFF2-40B4-BE49-F238E27FC236}">
                <a16:creationId xmlns:a16="http://schemas.microsoft.com/office/drawing/2014/main" id="{2EFD1354-2B52-4510-865B-626157CE68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FF93F6-3740-4399-8AED-44819180975D}"/>
              </a:ext>
            </a:extLst>
          </p:cNvPr>
          <p:cNvSpPr>
            <a:spLocks noGrp="1"/>
          </p:cNvSpPr>
          <p:nvPr>
            <p:ph type="sldNum" sz="quarter" idx="12"/>
          </p:nvPr>
        </p:nvSpPr>
        <p:spPr/>
        <p:txBody>
          <a:bodyPr/>
          <a:lstStyle/>
          <a:p>
            <a:fld id="{3EF92DBD-5D4A-4189-B4EF-B4E5F1F7AC7A}" type="slidenum">
              <a:rPr lang="en-GB" smtClean="0"/>
              <a:t>‹#›</a:t>
            </a:fld>
            <a:endParaRPr lang="en-GB"/>
          </a:p>
        </p:txBody>
      </p:sp>
    </p:spTree>
    <p:extLst>
      <p:ext uri="{BB962C8B-B14F-4D97-AF65-F5344CB8AC3E}">
        <p14:creationId xmlns:p14="http://schemas.microsoft.com/office/powerpoint/2010/main" val="7616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7DB9D-3168-4217-AAE0-DDD3EFCC47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856BC8-5E91-4533-8605-98D5C014BD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811845-C780-492E-B37C-8D6C71F7C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7779A-50A2-40E7-9D22-92DE2BA72E19}"/>
              </a:ext>
            </a:extLst>
          </p:cNvPr>
          <p:cNvSpPr>
            <a:spLocks noGrp="1"/>
          </p:cNvSpPr>
          <p:nvPr>
            <p:ph type="dt" sz="half" idx="10"/>
          </p:nvPr>
        </p:nvSpPr>
        <p:spPr/>
        <p:txBody>
          <a:bodyPr/>
          <a:lstStyle/>
          <a:p>
            <a:fld id="{85532E97-1E81-4259-B1D4-19A7428BF3B0}" type="datetimeFigureOut">
              <a:rPr lang="en-GB" smtClean="0"/>
              <a:t>19/05/2020</a:t>
            </a:fld>
            <a:endParaRPr lang="en-GB"/>
          </a:p>
        </p:txBody>
      </p:sp>
      <p:sp>
        <p:nvSpPr>
          <p:cNvPr id="6" name="Footer Placeholder 5">
            <a:extLst>
              <a:ext uri="{FF2B5EF4-FFF2-40B4-BE49-F238E27FC236}">
                <a16:creationId xmlns:a16="http://schemas.microsoft.com/office/drawing/2014/main" id="{3F01B86C-BA62-44A0-8A00-06A3D1F4E2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E1267E-48C8-4F94-90B9-863201F3EB11}"/>
              </a:ext>
            </a:extLst>
          </p:cNvPr>
          <p:cNvSpPr>
            <a:spLocks noGrp="1"/>
          </p:cNvSpPr>
          <p:nvPr>
            <p:ph type="sldNum" sz="quarter" idx="12"/>
          </p:nvPr>
        </p:nvSpPr>
        <p:spPr/>
        <p:txBody>
          <a:bodyPr/>
          <a:lstStyle/>
          <a:p>
            <a:fld id="{3EF92DBD-5D4A-4189-B4EF-B4E5F1F7AC7A}" type="slidenum">
              <a:rPr lang="en-GB" smtClean="0"/>
              <a:t>‹#›</a:t>
            </a:fld>
            <a:endParaRPr lang="en-GB"/>
          </a:p>
        </p:txBody>
      </p:sp>
    </p:spTree>
    <p:extLst>
      <p:ext uri="{BB962C8B-B14F-4D97-AF65-F5344CB8AC3E}">
        <p14:creationId xmlns:p14="http://schemas.microsoft.com/office/powerpoint/2010/main" val="263175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68C3-17EF-4A1E-BD80-0A7ABFFC2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A4228D-51B2-48DF-8A96-AA5612925B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4EC5AE-A4E1-4473-8165-F1E1F085A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D80619-E7B8-446E-9A61-BC839DF1FEAA}"/>
              </a:ext>
            </a:extLst>
          </p:cNvPr>
          <p:cNvSpPr>
            <a:spLocks noGrp="1"/>
          </p:cNvSpPr>
          <p:nvPr>
            <p:ph type="dt" sz="half" idx="10"/>
          </p:nvPr>
        </p:nvSpPr>
        <p:spPr/>
        <p:txBody>
          <a:bodyPr/>
          <a:lstStyle/>
          <a:p>
            <a:fld id="{85532E97-1E81-4259-B1D4-19A7428BF3B0}" type="datetimeFigureOut">
              <a:rPr lang="en-GB" smtClean="0"/>
              <a:t>19/05/2020</a:t>
            </a:fld>
            <a:endParaRPr lang="en-GB"/>
          </a:p>
        </p:txBody>
      </p:sp>
      <p:sp>
        <p:nvSpPr>
          <p:cNvPr id="6" name="Footer Placeholder 5">
            <a:extLst>
              <a:ext uri="{FF2B5EF4-FFF2-40B4-BE49-F238E27FC236}">
                <a16:creationId xmlns:a16="http://schemas.microsoft.com/office/drawing/2014/main" id="{EE95E496-D012-4579-B4D8-E587986E14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6C3373-7156-4B59-9699-3629168C543C}"/>
              </a:ext>
            </a:extLst>
          </p:cNvPr>
          <p:cNvSpPr>
            <a:spLocks noGrp="1"/>
          </p:cNvSpPr>
          <p:nvPr>
            <p:ph type="sldNum" sz="quarter" idx="12"/>
          </p:nvPr>
        </p:nvSpPr>
        <p:spPr/>
        <p:txBody>
          <a:bodyPr/>
          <a:lstStyle/>
          <a:p>
            <a:fld id="{3EF92DBD-5D4A-4189-B4EF-B4E5F1F7AC7A}" type="slidenum">
              <a:rPr lang="en-GB" smtClean="0"/>
              <a:t>‹#›</a:t>
            </a:fld>
            <a:endParaRPr lang="en-GB"/>
          </a:p>
        </p:txBody>
      </p:sp>
    </p:spTree>
    <p:extLst>
      <p:ext uri="{BB962C8B-B14F-4D97-AF65-F5344CB8AC3E}">
        <p14:creationId xmlns:p14="http://schemas.microsoft.com/office/powerpoint/2010/main" val="3867566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997F5E-7A41-400C-934F-1B2A9996A6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3A588-59BC-4F06-9B59-BB20FFDA94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D83EA4-3449-41CE-9C3E-59FBC6411E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32E97-1E81-4259-B1D4-19A7428BF3B0}" type="datetimeFigureOut">
              <a:rPr lang="en-GB" smtClean="0"/>
              <a:t>19/05/2020</a:t>
            </a:fld>
            <a:endParaRPr lang="en-GB"/>
          </a:p>
        </p:txBody>
      </p:sp>
      <p:sp>
        <p:nvSpPr>
          <p:cNvPr id="5" name="Footer Placeholder 4">
            <a:extLst>
              <a:ext uri="{FF2B5EF4-FFF2-40B4-BE49-F238E27FC236}">
                <a16:creationId xmlns:a16="http://schemas.microsoft.com/office/drawing/2014/main" id="{BFFB358D-CC9B-4CFE-9EC1-0FB64A772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660D01-211B-40C9-9914-0C9AABBAD3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92DBD-5D4A-4189-B4EF-B4E5F1F7AC7A}" type="slidenum">
              <a:rPr lang="en-GB" smtClean="0"/>
              <a:t>‹#›</a:t>
            </a:fld>
            <a:endParaRPr lang="en-GB"/>
          </a:p>
        </p:txBody>
      </p:sp>
    </p:spTree>
    <p:extLst>
      <p:ext uri="{BB962C8B-B14F-4D97-AF65-F5344CB8AC3E}">
        <p14:creationId xmlns:p14="http://schemas.microsoft.com/office/powerpoint/2010/main" val="2770141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F8C8E2-097F-9F48-BB30-4183215AB3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FECD93F-AF3B-3743-AA2B-21276D9A5D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ACDF2D-D6CC-7349-BDEC-1BBFBEA0E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2B63B-0AD6-804D-A78A-A3B17431B0AB}" type="datetimeFigureOut">
              <a:rPr lang="en-US" smtClean="0"/>
              <a:t>5/19/20</a:t>
            </a:fld>
            <a:endParaRPr lang="en-US"/>
          </a:p>
        </p:txBody>
      </p:sp>
      <p:sp>
        <p:nvSpPr>
          <p:cNvPr id="5" name="Footer Placeholder 4">
            <a:extLst>
              <a:ext uri="{FF2B5EF4-FFF2-40B4-BE49-F238E27FC236}">
                <a16:creationId xmlns:a16="http://schemas.microsoft.com/office/drawing/2014/main" id="{7BA6242D-0888-7546-A120-90428407F5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C3E800-0EED-AE47-B8A5-B82D07EF85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25C20-B771-3045-B759-6FC5108986DF}" type="slidenum">
              <a:rPr lang="en-US" smtClean="0"/>
              <a:t>‹#›</a:t>
            </a:fld>
            <a:endParaRPr lang="en-US"/>
          </a:p>
        </p:txBody>
      </p:sp>
    </p:spTree>
    <p:extLst>
      <p:ext uri="{BB962C8B-B14F-4D97-AF65-F5344CB8AC3E}">
        <p14:creationId xmlns:p14="http://schemas.microsoft.com/office/powerpoint/2010/main" val="3976172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data.unicef.org/country/gin/" TargetMode="External"/><Relationship Id="rId7" Type="http://schemas.openxmlformats.org/officeDocument/2006/relationships/image" Target="../media/image16.png"/><Relationship Id="rId2" Type="http://schemas.openxmlformats.org/officeDocument/2006/relationships/hyperlink" Target="https://data.unicef.org/country/som/" TargetMode="External"/><Relationship Id="rId1" Type="http://schemas.openxmlformats.org/officeDocument/2006/relationships/slideLayout" Target="../slideLayouts/slideLayout13.xml"/><Relationship Id="rId6" Type="http://schemas.openxmlformats.org/officeDocument/2006/relationships/hyperlink" Target="https://data.unicef.org/country/uga/" TargetMode="External"/><Relationship Id="rId5" Type="http://schemas.openxmlformats.org/officeDocument/2006/relationships/hyperlink" Target="https://data.unicef.org/country/cmr/" TargetMode="External"/><Relationship Id="rId4" Type="http://schemas.openxmlformats.org/officeDocument/2006/relationships/hyperlink" Target="https://data.unicef.org/country/dji/"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unhcr.org/531880249.html" TargetMode="External"/><Relationship Id="rId2" Type="http://schemas.openxmlformats.org/officeDocument/2006/relationships/hyperlink" Target="http://www.endfgm.eu/editor/files/2016/06/PresentationAlinaBalta_FGMC_as_a_ground_to_asylum_1.pdf"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hyperlink" Target="https://www.bailii.org/ew/cases/EWHC/Fam/2019/1990.html"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bailii.org/ew/cases/EWHC/Fam/2018/1754.html" TargetMode="External"/><Relationship Id="rId2" Type="http://schemas.openxmlformats.org/officeDocument/2006/relationships/hyperlink" Target="https://www.bailii.org/ew/cases/EWHC/Fam/2019/2475.html"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699703/gender-issues-in-the-asylum-claim-v3.pdf"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www.bailii.org/ew/cases/EWHC/Fam/2018/1754.html" TargetMode="External"/><Relationship Id="rId2" Type="http://schemas.openxmlformats.org/officeDocument/2006/relationships/hyperlink" Target="https://www.bailii.org/ew/cases/EWHC/Fam/2019/2475.html" TargetMode="External"/><Relationship Id="rId1" Type="http://schemas.openxmlformats.org/officeDocument/2006/relationships/slideLayout" Target="../slideLayouts/slideLayout13.xml"/><Relationship Id="rId4" Type="http://schemas.openxmlformats.org/officeDocument/2006/relationships/hyperlink" Target="https://www.bailii.org/ew/cases/EWHC/Fam/2019/1990.html"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4988F427-E9BA-4A56-9349-5E342C807561}"/>
              </a:ext>
            </a:extLst>
          </p:cNvPr>
          <p:cNvGrpSpPr>
            <a:grpSpLocks/>
          </p:cNvGrpSpPr>
          <p:nvPr/>
        </p:nvGrpSpPr>
        <p:grpSpPr bwMode="auto">
          <a:xfrm>
            <a:off x="5169906" y="2867796"/>
            <a:ext cx="6753225" cy="3727450"/>
            <a:chOff x="106849935" y="111438568"/>
            <a:chExt cx="6753840" cy="3727900"/>
          </a:xfrm>
        </p:grpSpPr>
        <p:pic>
          <p:nvPicPr>
            <p:cNvPr id="1035" name="Picture 11">
              <a:extLst>
                <a:ext uri="{FF2B5EF4-FFF2-40B4-BE49-F238E27FC236}">
                  <a16:creationId xmlns:a16="http://schemas.microsoft.com/office/drawing/2014/main" id="{E63BDCF3-DA80-44FA-BE52-77FDD7FEB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87167" y="111438568"/>
              <a:ext cx="2216608" cy="1864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6" name="Picture 12">
              <a:extLst>
                <a:ext uri="{FF2B5EF4-FFF2-40B4-BE49-F238E27FC236}">
                  <a16:creationId xmlns:a16="http://schemas.microsoft.com/office/drawing/2014/main" id="{8EB4BA44-B978-4303-AB32-3A3828AB9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74" b="13646"/>
            <a:stretch>
              <a:fillRect/>
            </a:stretch>
          </p:blipFill>
          <p:spPr bwMode="auto">
            <a:xfrm>
              <a:off x="111384435" y="113301668"/>
              <a:ext cx="2217908" cy="186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13">
              <a:extLst>
                <a:ext uri="{FF2B5EF4-FFF2-40B4-BE49-F238E27FC236}">
                  <a16:creationId xmlns:a16="http://schemas.microsoft.com/office/drawing/2014/main" id="{87157E7E-C9BF-48B2-94BE-75012DC9F704}"/>
                </a:ext>
              </a:extLst>
            </p:cNvPr>
            <p:cNvSpPr txBox="1">
              <a:spLocks noChangeArrowheads="1"/>
            </p:cNvSpPr>
            <p:nvPr/>
          </p:nvSpPr>
          <p:spPr bwMode="auto">
            <a:xfrm>
              <a:off x="106849935" y="111914818"/>
              <a:ext cx="4275814" cy="3212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en-US" sz="900" b="1" i="0" u="none" strike="noStrike" cap="none" normalizeH="0" baseline="0" dirty="0">
                <a:ln>
                  <a:noFill/>
                </a:ln>
                <a:solidFill>
                  <a:srgbClr val="FFFFFF"/>
                </a:solidFill>
                <a:effectLst/>
                <a:latin typeface="IowanOldSt BT" panose="0204060204050602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en-US" sz="900" b="1" i="0" u="none" strike="noStrike" cap="none" normalizeH="0" baseline="0" dirty="0">
                <a:ln>
                  <a:noFill/>
                </a:ln>
                <a:solidFill>
                  <a:srgbClr val="FFFFFF"/>
                </a:solidFill>
                <a:effectLst/>
                <a:latin typeface="IowanOldSt BT" panose="0204060204050602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9E0000"/>
                  </a:solidFill>
                  <a:effectLst/>
                  <a:latin typeface="Segoe UI Light" panose="020B0502040204020203" pitchFamily="34" charset="0"/>
                </a:rPr>
                <a:t>Dr Charlotte Proudman</a:t>
              </a: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0000"/>
                  </a:solidFill>
                  <a:effectLst/>
                  <a:latin typeface="IowanOldSt BT" panose="02040602040506020204" pitchFamily="18" charset="0"/>
                </a:rPr>
                <a:t>Barrister and Junior Research Fellow at Queens’ College, Cambridge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FFFFFF"/>
                </a:solidFill>
                <a:effectLst/>
                <a:latin typeface="IowanOldSt BT" panose="0204060204050602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2000" dirty="0">
                <a:solidFill>
                  <a:srgbClr val="FFFFFF"/>
                </a:solidFill>
                <a:latin typeface="IowanOldSt BT" panose="0204060204050602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FFFFFF"/>
                </a:solidFill>
                <a:effectLst/>
                <a:latin typeface="IowanOldSt BT" panose="02040602040506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rgbClr val="FFFFFF"/>
                </a:solidFill>
                <a:effectLst/>
                <a:latin typeface="IowanOldSt BT" panose="0204060204050602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9E0000"/>
                  </a:solidFill>
                  <a:effectLst/>
                  <a:latin typeface="Segoe UI Light" panose="020B0502040204020203" pitchFamily="34" charset="0"/>
                </a:rPr>
                <a:t>Dr Peter W. Walsh</a:t>
              </a: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0000"/>
                  </a:solidFill>
                  <a:effectLst/>
                  <a:latin typeface="IowanOldSt BT" panose="02040602040506020204" pitchFamily="18" charset="0"/>
                </a:rPr>
                <a:t>Researcher, The Migration Observatory, </a:t>
              </a: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0000"/>
                  </a:solidFill>
                  <a:effectLst/>
                  <a:latin typeface="IowanOldSt BT" panose="02040602040506020204" pitchFamily="18" charset="0"/>
                </a:rPr>
                <a:t>University of Oxford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1040" name="Picture 16">
            <a:extLst>
              <a:ext uri="{FF2B5EF4-FFF2-40B4-BE49-F238E27FC236}">
                <a16:creationId xmlns:a16="http://schemas.microsoft.com/office/drawing/2014/main" id="{803C6B92-C563-405D-976A-EE83D800FAC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461675" flipH="1">
            <a:off x="1196079" y="2540012"/>
            <a:ext cx="3101179" cy="4381317"/>
          </a:xfrm>
          <a:prstGeom prst="rect">
            <a:avLst/>
          </a:prstGeom>
          <a:noFill/>
          <a:ln w="25400" algn="ctr">
            <a:solidFill>
              <a:srgbClr val="C0C0C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Text Box 17">
            <a:extLst>
              <a:ext uri="{FF2B5EF4-FFF2-40B4-BE49-F238E27FC236}">
                <a16:creationId xmlns:a16="http://schemas.microsoft.com/office/drawing/2014/main" id="{F823F70A-D65C-47F7-85F6-2BE03004B197}"/>
              </a:ext>
            </a:extLst>
          </p:cNvPr>
          <p:cNvSpPr txBox="1">
            <a:spLocks noChangeArrowheads="1"/>
          </p:cNvSpPr>
          <p:nvPr/>
        </p:nvSpPr>
        <p:spPr bwMode="auto">
          <a:xfrm>
            <a:off x="-213086" y="1010474"/>
            <a:ext cx="6827348" cy="27897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FFFFFF"/>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FFFFFF"/>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FFFFFF"/>
              </a:solidFill>
              <a:effectLst/>
              <a:latin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FFFFFF"/>
              </a:solidFill>
              <a:effectLst/>
              <a:latin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6600" b="0" i="0" u="none" strike="noStrike" cap="none" normalizeH="0" baseline="0" dirty="0">
                <a:ln>
                  <a:noFill/>
                </a:ln>
                <a:solidFill>
                  <a:srgbClr val="FFFFFF"/>
                </a:solidFill>
                <a:effectLst/>
                <a:latin typeface="Segoe UI Light" panose="020B0502040204020203" pitchFamily="34" charset="0"/>
              </a:rPr>
              <a:t>Asylum &amp; </a:t>
            </a:r>
            <a:r>
              <a:rPr kumimoji="0" lang="en-GB" altLang="en-US" sz="6600" b="0" i="0" u="none" strike="noStrike" cap="none" normalizeH="0" baseline="0" dirty="0">
                <a:ln>
                  <a:noFill/>
                </a:ln>
                <a:solidFill>
                  <a:srgbClr val="9E0000"/>
                </a:solidFill>
                <a:effectLst/>
                <a:latin typeface="IowanOldSt BT" panose="02040602040506020204" pitchFamily="18" charset="0"/>
              </a:rPr>
              <a:t>FGM</a:t>
            </a:r>
            <a:endParaRPr kumimoji="0" lang="en-GB" altLang="en-US" sz="6600" b="0" i="0" u="none" strike="noStrike" cap="none" normalizeH="0" baseline="0" dirty="0">
              <a:ln>
                <a:noFill/>
              </a:ln>
              <a:solidFill>
                <a:srgbClr val="FFFFFF"/>
              </a:solidFill>
              <a:effectLst/>
              <a:latin typeface="Segoe UI Light"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rgbClr val="FFFFFF"/>
              </a:solidFill>
              <a:effectLst/>
              <a:latin typeface="Segoe UI Light"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FFFFFF"/>
              </a:solidFill>
              <a:effectLst/>
              <a:latin typeface="Segoe UI Light"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rgbClr val="FFFFFF"/>
              </a:solidFill>
              <a:effectLst/>
              <a:latin typeface="Segoe UI Light"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FFFFFF"/>
              </a:solidFill>
              <a:effectLst/>
              <a:latin typeface="IowanOldSt BT" panose="0204060204050602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FFFFFF"/>
              </a:solidFill>
              <a:effectLst/>
              <a:latin typeface="IowanOldSt BT" panose="0204060204050602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FFFFFF"/>
              </a:solidFill>
              <a:effectLst/>
              <a:latin typeface="IowanOldSt BT" panose="02040602040506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FFFFFF"/>
              </a:solidFill>
              <a:effectLst/>
              <a:latin typeface="IowanOldSt BT" panose="0204060204050602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FFFFFF"/>
              </a:solidFill>
              <a:effectLst/>
              <a:latin typeface="IowanOldSt BT" panose="0204060204050602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FFFFFF"/>
              </a:solidFill>
              <a:effectLst/>
              <a:latin typeface="IowanOldSt BT" panose="02040602040506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100" b="0" i="0" u="none" strike="noStrike" cap="none" normalizeH="0" baseline="0" dirty="0">
                <a:ln>
                  <a:noFill/>
                </a:ln>
                <a:solidFill>
                  <a:srgbClr val="FFFFFF"/>
                </a:solidFill>
                <a:effectLst/>
                <a:latin typeface="IowanOldSt BT" panose="020406020405060202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100" b="0" i="0" u="none" strike="noStrike" cap="none" normalizeH="0" baseline="0" dirty="0">
                <a:ln>
                  <a:noFill/>
                </a:ln>
                <a:solidFill>
                  <a:srgbClr val="000000"/>
                </a:solidFill>
                <a:effectLst/>
                <a:latin typeface="IowanOldSt BT" panose="02040602040506020204" pitchFamily="18" charset="0"/>
              </a:rPr>
              <a:t>	</a:t>
            </a:r>
            <a:endParaRPr kumimoji="0" lang="en-GB" altLang="en-US" sz="2000" b="0" i="0" u="none" strike="noStrike" cap="none" normalizeH="0" baseline="0" dirty="0">
              <a:ln>
                <a:noFill/>
              </a:ln>
              <a:solidFill>
                <a:srgbClr val="000000"/>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0000"/>
                </a:solidFill>
                <a:effectLst/>
                <a:latin typeface="Segoe UI" panose="020B05020402040202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FFFFFF"/>
              </a:solidFill>
              <a:effectLst/>
              <a:latin typeface="IowanOldSt BT" panose="0204060204050602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rgbClr val="FFFFFF"/>
              </a:solidFill>
              <a:effectLst/>
              <a:latin typeface="IowanOldSt BT" panose="02040602040506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1" i="0" u="none" strike="noStrike" cap="none" normalizeH="0" baseline="0" dirty="0">
              <a:ln>
                <a:noFill/>
              </a:ln>
              <a:solidFill>
                <a:srgbClr val="FFFFFF"/>
              </a:solidFill>
              <a:effectLst/>
              <a:latin typeface="IowanOldSt BT" panose="02040602040506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dirty="0">
              <a:ln>
                <a:noFill/>
              </a:ln>
              <a:solidFill>
                <a:srgbClr val="FFFFFF"/>
              </a:solidFill>
              <a:effectLst/>
              <a:latin typeface="IowanOldSt BT" panose="0204060204050602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rgbClr val="FFFFFF"/>
              </a:solidFill>
              <a:effectLst/>
              <a:latin typeface="Segoe UI Light"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rgbClr val="FFFFFF"/>
              </a:solidFill>
              <a:effectLst/>
              <a:latin typeface="Segoe UI Light"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FFFFFF"/>
              </a:solidFill>
              <a:effectLst/>
              <a:latin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21">
            <a:extLst>
              <a:ext uri="{FF2B5EF4-FFF2-40B4-BE49-F238E27FC236}">
                <a16:creationId xmlns:a16="http://schemas.microsoft.com/office/drawing/2014/main" id="{D70641E0-EB80-4CB6-ADF5-9C50E2B2D0B0}"/>
              </a:ext>
            </a:extLst>
          </p:cNvPr>
          <p:cNvSpPr txBox="1">
            <a:spLocks noChangeArrowheads="1"/>
          </p:cNvSpPr>
          <p:nvPr/>
        </p:nvSpPr>
        <p:spPr bwMode="auto">
          <a:xfrm>
            <a:off x="243310" y="6878206"/>
            <a:ext cx="4275158" cy="3212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en-US" sz="900" b="1" i="0" u="none" strike="noStrike" cap="none" normalizeH="0" baseline="0" dirty="0">
              <a:ln>
                <a:noFill/>
              </a:ln>
              <a:solidFill>
                <a:srgbClr val="FFFFFF"/>
              </a:solidFill>
              <a:effectLst/>
              <a:latin typeface="IowanOldSt BT" panose="02040602040506020204" pitchFamily="18" charset="0"/>
            </a:endParaRPr>
          </a:p>
        </p:txBody>
      </p:sp>
      <p:pic>
        <p:nvPicPr>
          <p:cNvPr id="1046" name="Picture 22">
            <a:extLst>
              <a:ext uri="{FF2B5EF4-FFF2-40B4-BE49-F238E27FC236}">
                <a16:creationId xmlns:a16="http://schemas.microsoft.com/office/drawing/2014/main" id="{90345AC4-6C48-47A3-BF0D-E4CE34F8F0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092" y="313803"/>
            <a:ext cx="2803736" cy="1149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56705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8EE1-B160-470C-9DCD-762D52318D21}"/>
              </a:ext>
            </a:extLst>
          </p:cNvPr>
          <p:cNvSpPr>
            <a:spLocks noGrp="1"/>
          </p:cNvSpPr>
          <p:nvPr>
            <p:ph type="title"/>
          </p:nvPr>
        </p:nvSpPr>
        <p:spPr>
          <a:xfrm>
            <a:off x="101600" y="249383"/>
            <a:ext cx="11820769" cy="858981"/>
          </a:xfrm>
        </p:spPr>
        <p:txBody>
          <a:bodyPr>
            <a:noAutofit/>
          </a:bodyPr>
          <a:lstStyle/>
          <a:p>
            <a:r>
              <a:rPr lang="en-GB" sz="3600" dirty="0">
                <a:solidFill>
                  <a:schemeClr val="bg1"/>
                </a:solidFill>
                <a:latin typeface="Segoe UI Light" panose="020B0502040204020203" pitchFamily="34" charset="0"/>
                <a:cs typeface="Segoe UI Light" panose="020B0502040204020203" pitchFamily="34" charset="0"/>
              </a:rPr>
              <a:t>How do appeals against </a:t>
            </a:r>
            <a:r>
              <a:rPr lang="en-GB" sz="3600" i="1" dirty="0">
                <a:solidFill>
                  <a:schemeClr val="bg1"/>
                </a:solidFill>
                <a:latin typeface="Segoe UI Light" panose="020B0502040204020203" pitchFamily="34" charset="0"/>
                <a:cs typeface="Segoe UI Light" panose="020B0502040204020203" pitchFamily="34" charset="0"/>
              </a:rPr>
              <a:t>initial</a:t>
            </a:r>
            <a:r>
              <a:rPr lang="en-GB" sz="3600" dirty="0">
                <a:solidFill>
                  <a:schemeClr val="bg1"/>
                </a:solidFill>
                <a:latin typeface="Segoe UI Light" panose="020B0502040204020203" pitchFamily="34" charset="0"/>
                <a:cs typeface="Segoe UI Light" panose="020B0502040204020203" pitchFamily="34" charset="0"/>
              </a:rPr>
              <a:t> asylum decisions affect </a:t>
            </a:r>
            <a:r>
              <a:rPr lang="en-GB" sz="3600" i="1" dirty="0">
                <a:solidFill>
                  <a:schemeClr val="bg1"/>
                </a:solidFill>
                <a:latin typeface="Segoe UI Light" panose="020B0502040204020203" pitchFamily="34" charset="0"/>
                <a:cs typeface="Segoe UI Light" panose="020B0502040204020203" pitchFamily="34" charset="0"/>
              </a:rPr>
              <a:t>overall</a:t>
            </a:r>
            <a:r>
              <a:rPr lang="en-GB" sz="3600" dirty="0">
                <a:solidFill>
                  <a:schemeClr val="bg1"/>
                </a:solidFill>
                <a:latin typeface="Segoe UI Light" panose="020B0502040204020203" pitchFamily="34" charset="0"/>
                <a:cs typeface="Segoe UI Light" panose="020B0502040204020203" pitchFamily="34" charset="0"/>
              </a:rPr>
              <a:t> grant rates?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24710416"/>
              </p:ext>
            </p:extLst>
          </p:nvPr>
        </p:nvGraphicFramePr>
        <p:xfrm>
          <a:off x="101600" y="1825624"/>
          <a:ext cx="12090400" cy="5032375"/>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a:extLst>
              <a:ext uri="{FF2B5EF4-FFF2-40B4-BE49-F238E27FC236}">
                <a16:creationId xmlns:a16="http://schemas.microsoft.com/office/drawing/2014/main" id="{EA98B3AD-6FEE-4CA6-84B3-2E2B33CEDF5D}"/>
              </a:ext>
            </a:extLst>
          </p:cNvPr>
          <p:cNvCxnSpPr>
            <a:cxnSpLocks/>
          </p:cNvCxnSpPr>
          <p:nvPr/>
        </p:nvCxnSpPr>
        <p:spPr>
          <a:xfrm>
            <a:off x="10961914" y="3581399"/>
            <a:ext cx="0" cy="936000"/>
          </a:xfrm>
          <a:prstGeom prst="straightConnector1">
            <a:avLst/>
          </a:prstGeom>
          <a:ln w="412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5958050-CA8F-4F59-A714-0B91E54DAB2E}"/>
              </a:ext>
            </a:extLst>
          </p:cNvPr>
          <p:cNvSpPr txBox="1"/>
          <p:nvPr/>
        </p:nvSpPr>
        <p:spPr>
          <a:xfrm>
            <a:off x="10988469" y="3864733"/>
            <a:ext cx="1063171" cy="369332"/>
          </a:xfrm>
          <a:prstGeom prst="rect">
            <a:avLst/>
          </a:prstGeom>
          <a:noFill/>
        </p:spPr>
        <p:txBody>
          <a:bodyPr wrap="square" rtlCol="0">
            <a:spAutoFit/>
          </a:bodyPr>
          <a:lstStyle/>
          <a:p>
            <a:r>
              <a:rPr lang="en-GB" dirty="0">
                <a:solidFill>
                  <a:schemeClr val="bg1"/>
                </a:solidFill>
                <a:latin typeface="Segoe UI" panose="020B0502040204020203" pitchFamily="34" charset="0"/>
                <a:cs typeface="Segoe UI" panose="020B0502040204020203" pitchFamily="34" charset="0"/>
              </a:rPr>
              <a:t>19%</a:t>
            </a:r>
          </a:p>
        </p:txBody>
      </p:sp>
      <p:cxnSp>
        <p:nvCxnSpPr>
          <p:cNvPr id="9" name="Straight Arrow Connector 8">
            <a:extLst>
              <a:ext uri="{FF2B5EF4-FFF2-40B4-BE49-F238E27FC236}">
                <a16:creationId xmlns:a16="http://schemas.microsoft.com/office/drawing/2014/main" id="{542ABDE9-4D69-453E-A6DF-3ADAB2CD7B33}"/>
              </a:ext>
            </a:extLst>
          </p:cNvPr>
          <p:cNvCxnSpPr>
            <a:cxnSpLocks/>
          </p:cNvCxnSpPr>
          <p:nvPr/>
        </p:nvCxnSpPr>
        <p:spPr>
          <a:xfrm>
            <a:off x="1883228" y="3635655"/>
            <a:ext cx="0" cy="566144"/>
          </a:xfrm>
          <a:prstGeom prst="straightConnector1">
            <a:avLst/>
          </a:prstGeom>
          <a:ln w="412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B188FC-17BC-4126-AA22-4E921C9AAE91}"/>
              </a:ext>
            </a:extLst>
          </p:cNvPr>
          <p:cNvSpPr txBox="1"/>
          <p:nvPr/>
        </p:nvSpPr>
        <p:spPr>
          <a:xfrm>
            <a:off x="1230085" y="3734061"/>
            <a:ext cx="1063171" cy="369332"/>
          </a:xfrm>
          <a:prstGeom prst="rect">
            <a:avLst/>
          </a:prstGeom>
          <a:noFill/>
        </p:spPr>
        <p:txBody>
          <a:bodyPr wrap="square" rtlCol="0">
            <a:spAutoFit/>
          </a:bodyPr>
          <a:lstStyle/>
          <a:p>
            <a:r>
              <a:rPr lang="en-GB" dirty="0">
                <a:solidFill>
                  <a:schemeClr val="bg1"/>
                </a:solidFill>
                <a:latin typeface="Segoe UI" panose="020B0502040204020203" pitchFamily="34" charset="0"/>
                <a:cs typeface="Segoe UI" panose="020B0502040204020203" pitchFamily="34" charset="0"/>
              </a:rPr>
              <a:t>13%</a:t>
            </a:r>
          </a:p>
        </p:txBody>
      </p:sp>
    </p:spTree>
    <p:extLst>
      <p:ext uri="{BB962C8B-B14F-4D97-AF65-F5344CB8AC3E}">
        <p14:creationId xmlns:p14="http://schemas.microsoft.com/office/powerpoint/2010/main" val="2012274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8EE1-B160-470C-9DCD-762D52318D21}"/>
              </a:ext>
            </a:extLst>
          </p:cNvPr>
          <p:cNvSpPr>
            <a:spLocks noGrp="1"/>
          </p:cNvSpPr>
          <p:nvPr>
            <p:ph type="title"/>
          </p:nvPr>
        </p:nvSpPr>
        <p:spPr>
          <a:xfrm>
            <a:off x="101600" y="249383"/>
            <a:ext cx="11418455" cy="858981"/>
          </a:xfrm>
        </p:spPr>
        <p:txBody>
          <a:bodyPr>
            <a:noAutofit/>
          </a:bodyPr>
          <a:lstStyle/>
          <a:p>
            <a:r>
              <a:rPr lang="en-GB" sz="3600" dirty="0">
                <a:solidFill>
                  <a:schemeClr val="bg1"/>
                </a:solidFill>
                <a:latin typeface="Segoe UI Light" panose="020B0502040204020203" pitchFamily="34" charset="0"/>
                <a:cs typeface="Segoe UI Light" panose="020B0502040204020203" pitchFamily="34" charset="0"/>
              </a:rPr>
              <a:t>Share of asylum applications concluded within 12 months and 36 months, UK, 2010/11 to 2018/19</a:t>
            </a:r>
          </a:p>
        </p:txBody>
      </p:sp>
      <p:graphicFrame>
        <p:nvGraphicFramePr>
          <p:cNvPr id="6" name="Content Placeholder 5">
            <a:extLst>
              <a:ext uri="{FF2B5EF4-FFF2-40B4-BE49-F238E27FC236}">
                <a16:creationId xmlns:a16="http://schemas.microsoft.com/office/drawing/2014/main" id="{6C376E62-EAD5-486C-8A8F-9959EC7916AD}"/>
              </a:ext>
            </a:extLst>
          </p:cNvPr>
          <p:cNvGraphicFramePr>
            <a:graphicFrameLocks noGrp="1"/>
          </p:cNvGraphicFramePr>
          <p:nvPr>
            <p:ph idx="1"/>
            <p:extLst>
              <p:ext uri="{D42A27DB-BD31-4B8C-83A1-F6EECF244321}">
                <p14:modId xmlns:p14="http://schemas.microsoft.com/office/powerpoint/2010/main" val="4110674308"/>
              </p:ext>
            </p:extLst>
          </p:nvPr>
        </p:nvGraphicFramePr>
        <p:xfrm>
          <a:off x="101600" y="1825624"/>
          <a:ext cx="12090400" cy="5032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2382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8EE1-B160-470C-9DCD-762D52318D21}"/>
              </a:ext>
            </a:extLst>
          </p:cNvPr>
          <p:cNvSpPr>
            <a:spLocks noGrp="1"/>
          </p:cNvSpPr>
          <p:nvPr>
            <p:ph type="title"/>
          </p:nvPr>
        </p:nvSpPr>
        <p:spPr>
          <a:xfrm>
            <a:off x="101600" y="249383"/>
            <a:ext cx="11418455" cy="858981"/>
          </a:xfrm>
        </p:spPr>
        <p:txBody>
          <a:bodyPr>
            <a:noAutofit/>
          </a:bodyPr>
          <a:lstStyle/>
          <a:p>
            <a:r>
              <a:rPr lang="en-GB" sz="3600" dirty="0">
                <a:solidFill>
                  <a:schemeClr val="bg1"/>
                </a:solidFill>
                <a:latin typeface="Segoe UI Light" panose="020B0502040204020203" pitchFamily="34" charset="0"/>
                <a:cs typeface="Segoe UI Light" panose="020B0502040204020203" pitchFamily="34" charset="0"/>
              </a:rPr>
              <a:t>Share of asylum applications receiving an initial decision within six months </a:t>
            </a:r>
          </a:p>
        </p:txBody>
      </p:sp>
      <p:graphicFrame>
        <p:nvGraphicFramePr>
          <p:cNvPr id="7" name="Content Placeholder 6">
            <a:extLst>
              <a:ext uri="{FF2B5EF4-FFF2-40B4-BE49-F238E27FC236}">
                <a16:creationId xmlns:a16="http://schemas.microsoft.com/office/drawing/2014/main" id="{00000000-0008-0000-0000-000005000000}"/>
              </a:ext>
            </a:extLst>
          </p:cNvPr>
          <p:cNvGraphicFramePr>
            <a:graphicFrameLocks noGrp="1"/>
          </p:cNvGraphicFramePr>
          <p:nvPr>
            <p:ph idx="1"/>
            <p:extLst>
              <p:ext uri="{D42A27DB-BD31-4B8C-83A1-F6EECF244321}">
                <p14:modId xmlns:p14="http://schemas.microsoft.com/office/powerpoint/2010/main" val="1378796684"/>
              </p:ext>
            </p:extLst>
          </p:nvPr>
        </p:nvGraphicFramePr>
        <p:xfrm>
          <a:off x="101600" y="1825624"/>
          <a:ext cx="12090400" cy="5032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094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8EE1-B160-470C-9DCD-762D52318D21}"/>
              </a:ext>
            </a:extLst>
          </p:cNvPr>
          <p:cNvSpPr>
            <a:spLocks noGrp="1"/>
          </p:cNvSpPr>
          <p:nvPr>
            <p:ph type="title"/>
          </p:nvPr>
        </p:nvSpPr>
        <p:spPr>
          <a:xfrm>
            <a:off x="101600" y="249383"/>
            <a:ext cx="11418455" cy="858981"/>
          </a:xfrm>
        </p:spPr>
        <p:txBody>
          <a:bodyPr>
            <a:noAutofit/>
          </a:bodyPr>
          <a:lstStyle/>
          <a:p>
            <a:r>
              <a:rPr lang="en-GB" sz="3600" dirty="0">
                <a:solidFill>
                  <a:schemeClr val="bg1"/>
                </a:solidFill>
                <a:latin typeface="Segoe UI Light" panose="020B0502040204020203" pitchFamily="34" charset="0"/>
                <a:cs typeface="Segoe UI Light" panose="020B0502040204020203" pitchFamily="34" charset="0"/>
              </a:rPr>
              <a:t>Share of asylum applications receiving an initial decision within six months </a:t>
            </a:r>
          </a:p>
        </p:txBody>
      </p:sp>
      <p:graphicFrame>
        <p:nvGraphicFramePr>
          <p:cNvPr id="7" name="Content Placeholder 6">
            <a:extLst>
              <a:ext uri="{FF2B5EF4-FFF2-40B4-BE49-F238E27FC236}">
                <a16:creationId xmlns:a16="http://schemas.microsoft.com/office/drawing/2014/main" id="{00000000-0008-0000-0000-000005000000}"/>
              </a:ext>
            </a:extLst>
          </p:cNvPr>
          <p:cNvGraphicFramePr>
            <a:graphicFrameLocks noGrp="1"/>
          </p:cNvGraphicFramePr>
          <p:nvPr>
            <p:ph idx="1"/>
            <p:extLst>
              <p:ext uri="{D42A27DB-BD31-4B8C-83A1-F6EECF244321}">
                <p14:modId xmlns:p14="http://schemas.microsoft.com/office/powerpoint/2010/main" val="107558809"/>
              </p:ext>
            </p:extLst>
          </p:nvPr>
        </p:nvGraphicFramePr>
        <p:xfrm>
          <a:off x="101600" y="1825624"/>
          <a:ext cx="12090400" cy="5032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8807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B97E751-6964-481B-9E2B-572C902B060F}"/>
              </a:ext>
            </a:extLst>
          </p:cNvPr>
          <p:cNvSpPr>
            <a:spLocks noGrp="1"/>
          </p:cNvSpPr>
          <p:nvPr>
            <p:ph idx="1"/>
          </p:nvPr>
        </p:nvSpPr>
        <p:spPr>
          <a:xfrm>
            <a:off x="250371" y="838200"/>
            <a:ext cx="11658600" cy="5338763"/>
          </a:xfrm>
        </p:spPr>
        <p:txBody>
          <a:bodyPr>
            <a:normAutofit/>
          </a:bodyPr>
          <a:lstStyle/>
          <a:p>
            <a:pPr marL="0" indent="0">
              <a:buNone/>
            </a:pPr>
            <a:r>
              <a:rPr lang="en-GB" sz="5400" dirty="0">
                <a:solidFill>
                  <a:schemeClr val="bg1"/>
                </a:solidFill>
                <a:latin typeface="Segoe UI Light" panose="020B0502040204020203" pitchFamily="34" charset="0"/>
                <a:cs typeface="Segoe UI Light" panose="020B0502040204020203" pitchFamily="34" charset="0"/>
              </a:rPr>
              <a:t>“We are committed to ensuring that asylum claims are considered without unnecessary delay, to ensure that individuals who need protection are granted asylum as soon as possible and can start to integrate and rebuild their lives, including those granted at appeal.” </a:t>
            </a:r>
          </a:p>
        </p:txBody>
      </p:sp>
    </p:spTree>
    <p:extLst>
      <p:ext uri="{BB962C8B-B14F-4D97-AF65-F5344CB8AC3E}">
        <p14:creationId xmlns:p14="http://schemas.microsoft.com/office/powerpoint/2010/main" val="1874423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B97E751-6964-481B-9E2B-572C902B060F}"/>
              </a:ext>
            </a:extLst>
          </p:cNvPr>
          <p:cNvSpPr>
            <a:spLocks noGrp="1"/>
          </p:cNvSpPr>
          <p:nvPr>
            <p:ph idx="1"/>
          </p:nvPr>
        </p:nvSpPr>
        <p:spPr>
          <a:xfrm>
            <a:off x="609599" y="838200"/>
            <a:ext cx="10787743" cy="5338763"/>
          </a:xfrm>
        </p:spPr>
        <p:txBody>
          <a:bodyPr>
            <a:normAutofit/>
          </a:bodyPr>
          <a:lstStyle/>
          <a:p>
            <a:pPr marL="0" indent="0">
              <a:buNone/>
            </a:pPr>
            <a:r>
              <a:rPr lang="en-GB" sz="6000" dirty="0">
                <a:solidFill>
                  <a:schemeClr val="bg1"/>
                </a:solidFill>
                <a:latin typeface="Segoe UI Light" panose="020B0502040204020203" pitchFamily="34" charset="0"/>
                <a:cs typeface="Segoe UI Light" panose="020B0502040204020203" pitchFamily="34" charset="0"/>
              </a:rPr>
              <a:t>“Whilst we take steps to increase capacity and focus on process improvements to deliver better quality decisions more efficiently, </a:t>
            </a:r>
            <a:r>
              <a:rPr lang="en-GB" sz="6000" dirty="0">
                <a:solidFill>
                  <a:srgbClr val="E26714"/>
                </a:solidFill>
                <a:latin typeface="Segoe UI Light" panose="020B0502040204020203" pitchFamily="34" charset="0"/>
                <a:cs typeface="Segoe UI Light" panose="020B0502040204020203" pitchFamily="34" charset="0"/>
              </a:rPr>
              <a:t>we have moved away from the 6-month service standard</a:t>
            </a:r>
            <a:r>
              <a:rPr lang="en-GB" sz="6000" dirty="0">
                <a:solidFill>
                  <a:schemeClr val="bg1"/>
                </a:solidFill>
                <a:latin typeface="Segoe UI Light" panose="020B0502040204020203" pitchFamily="34" charset="0"/>
                <a:cs typeface="Segoe UI Light" panose="020B0502040204020203" pitchFamily="34" charset="0"/>
              </a:rPr>
              <a:t>…”</a:t>
            </a:r>
            <a:endParaRPr lang="en-GB" sz="9600"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49237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9A36418-CAEB-42BF-B492-A7F9EC301FB1}"/>
              </a:ext>
            </a:extLst>
          </p:cNvPr>
          <p:cNvSpPr>
            <a:spLocks noGrp="1"/>
          </p:cNvSpPr>
          <p:nvPr>
            <p:ph idx="1"/>
          </p:nvPr>
        </p:nvSpPr>
        <p:spPr>
          <a:xfrm>
            <a:off x="766916" y="796413"/>
            <a:ext cx="10586883" cy="6061587"/>
          </a:xfrm>
        </p:spPr>
        <p:txBody>
          <a:bodyPr>
            <a:normAutofit fontScale="85000" lnSpcReduction="10000"/>
          </a:bodyPr>
          <a:lstStyle/>
          <a:p>
            <a:pPr marL="0" indent="0">
              <a:buNone/>
            </a:pPr>
            <a:r>
              <a:rPr lang="en-GB" sz="5200" dirty="0">
                <a:solidFill>
                  <a:schemeClr val="bg1"/>
                </a:solidFill>
                <a:latin typeface="Segoe UI Light" panose="020B0502040204020203" pitchFamily="34" charset="0"/>
                <a:cs typeface="Segoe UI Light" panose="020B0502040204020203" pitchFamily="34" charset="0"/>
              </a:rPr>
              <a:t>“In one recent case, there were gaps and inconsistencies in an application and it would have been very easy to refuse it. The harder part is to dig around online and properly research why those inconsistencies are there. But that effort would eat into my stats and I would then get a black mark against my performance.”</a:t>
            </a:r>
          </a:p>
          <a:p>
            <a:pPr marL="0" indent="0" algn="r">
              <a:buNone/>
            </a:pPr>
            <a:endParaRPr lang="en-GB" sz="3500" dirty="0">
              <a:solidFill>
                <a:schemeClr val="accent2"/>
              </a:solidFill>
              <a:latin typeface="Segoe UI Light" panose="020B0502040204020203" pitchFamily="34" charset="0"/>
              <a:cs typeface="Segoe UI Light" panose="020B0502040204020203" pitchFamily="34" charset="0"/>
            </a:endParaRPr>
          </a:p>
          <a:p>
            <a:pPr marL="0" indent="0" algn="r">
              <a:buNone/>
            </a:pPr>
            <a:r>
              <a:rPr lang="en-GB" sz="3800" b="1" dirty="0">
                <a:solidFill>
                  <a:srgbClr val="E26714"/>
                </a:solidFill>
                <a:latin typeface="Segoe UI Light" panose="020B0502040204020203" pitchFamily="34" charset="0"/>
                <a:cs typeface="Segoe UI Light" panose="020B0502040204020203" pitchFamily="34" charset="0"/>
              </a:rPr>
              <a:t>Home Office asylum decision-maker</a:t>
            </a:r>
          </a:p>
          <a:p>
            <a:pPr marL="0" indent="0">
              <a:buNone/>
            </a:pPr>
            <a:r>
              <a:rPr lang="en-GB" sz="4400" dirty="0">
                <a:solidFill>
                  <a:schemeClr val="accent2"/>
                </a:solidFill>
                <a:latin typeface="Segoe UI Light" panose="020B0502040204020203" pitchFamily="34" charset="0"/>
                <a:cs typeface="Segoe UI Light" panose="020B0502040204020203" pitchFamily="34" charset="0"/>
              </a:rPr>
              <a:t> </a:t>
            </a:r>
          </a:p>
        </p:txBody>
      </p:sp>
    </p:spTree>
    <p:extLst>
      <p:ext uri="{BB962C8B-B14F-4D97-AF65-F5344CB8AC3E}">
        <p14:creationId xmlns:p14="http://schemas.microsoft.com/office/powerpoint/2010/main" val="2408664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8EE1-B160-470C-9DCD-762D52318D21}"/>
              </a:ext>
            </a:extLst>
          </p:cNvPr>
          <p:cNvSpPr>
            <a:spLocks noGrp="1"/>
          </p:cNvSpPr>
          <p:nvPr>
            <p:ph type="title"/>
          </p:nvPr>
        </p:nvSpPr>
        <p:spPr>
          <a:xfrm>
            <a:off x="101600" y="76200"/>
            <a:ext cx="11850914" cy="1317171"/>
          </a:xfrm>
        </p:spPr>
        <p:txBody>
          <a:bodyPr>
            <a:noAutofit/>
          </a:bodyPr>
          <a:lstStyle/>
          <a:p>
            <a:r>
              <a:rPr lang="en-GB" sz="3600" dirty="0">
                <a:solidFill>
                  <a:schemeClr val="bg1"/>
                </a:solidFill>
                <a:latin typeface="Segoe UI Light" panose="020B0502040204020203" pitchFamily="34" charset="0"/>
                <a:cs typeface="Segoe UI Light" panose="020B0502040204020203" pitchFamily="34" charset="0"/>
              </a:rPr>
              <a:t>Distribution of asylum seekers and resettled refugees across the UK as share of regional population (as at June 2019)</a:t>
            </a:r>
          </a:p>
        </p:txBody>
      </p:sp>
      <p:graphicFrame>
        <p:nvGraphicFramePr>
          <p:cNvPr id="7" name="Chart 6">
            <a:extLst>
              <a:ext uri="{FF2B5EF4-FFF2-40B4-BE49-F238E27FC236}">
                <a16:creationId xmlns:a16="http://schemas.microsoft.com/office/drawing/2014/main" id="{5F86ACD5-5718-49FB-816C-C50B981CE7EA}"/>
              </a:ext>
            </a:extLst>
          </p:cNvPr>
          <p:cNvGraphicFramePr>
            <a:graphicFrameLocks/>
          </p:cNvGraphicFramePr>
          <p:nvPr>
            <p:extLst>
              <p:ext uri="{D42A27DB-BD31-4B8C-83A1-F6EECF244321}">
                <p14:modId xmlns:p14="http://schemas.microsoft.com/office/powerpoint/2010/main" val="3852085464"/>
              </p:ext>
            </p:extLst>
          </p:nvPr>
        </p:nvGraphicFramePr>
        <p:xfrm>
          <a:off x="101600" y="1676400"/>
          <a:ext cx="120904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0886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8EE1-B160-470C-9DCD-762D52318D21}"/>
              </a:ext>
            </a:extLst>
          </p:cNvPr>
          <p:cNvSpPr>
            <a:spLocks noGrp="1"/>
          </p:cNvSpPr>
          <p:nvPr>
            <p:ph type="title"/>
          </p:nvPr>
        </p:nvSpPr>
        <p:spPr>
          <a:xfrm>
            <a:off x="163286" y="76200"/>
            <a:ext cx="11865428" cy="1317171"/>
          </a:xfrm>
        </p:spPr>
        <p:txBody>
          <a:bodyPr>
            <a:noAutofit/>
          </a:bodyPr>
          <a:lstStyle/>
          <a:p>
            <a:r>
              <a:rPr lang="en-GB" sz="3600" dirty="0">
                <a:solidFill>
                  <a:srgbClr val="E26714"/>
                </a:solidFill>
                <a:latin typeface="Segoe UI" panose="020B0502040204020203" pitchFamily="34" charset="0"/>
                <a:cs typeface="Segoe UI" panose="020B0502040204020203" pitchFamily="34" charset="0"/>
              </a:rPr>
              <a:t>Number of asylum seekers resident in the UK’s local authorities (absolute numbers as at June 2019)</a:t>
            </a:r>
          </a:p>
        </p:txBody>
      </p:sp>
      <p:pic>
        <p:nvPicPr>
          <p:cNvPr id="3" name="Picture 2">
            <a:extLst>
              <a:ext uri="{FF2B5EF4-FFF2-40B4-BE49-F238E27FC236}">
                <a16:creationId xmlns:a16="http://schemas.microsoft.com/office/drawing/2014/main" id="{07B55279-6B55-42B8-AE4A-8F6095AAD230}"/>
              </a:ext>
            </a:extLst>
          </p:cNvPr>
          <p:cNvPicPr>
            <a:picLocks noChangeAspect="1"/>
          </p:cNvPicPr>
          <p:nvPr/>
        </p:nvPicPr>
        <p:blipFill rotWithShape="1">
          <a:blip r:embed="rId3"/>
          <a:srcRect l="7906" t="20317" r="30177" b="20000"/>
          <a:stretch/>
        </p:blipFill>
        <p:spPr>
          <a:xfrm>
            <a:off x="1836669" y="1493579"/>
            <a:ext cx="8518662" cy="5132007"/>
          </a:xfrm>
          <a:prstGeom prst="rect">
            <a:avLst/>
          </a:prstGeom>
        </p:spPr>
      </p:pic>
    </p:spTree>
    <p:extLst>
      <p:ext uri="{BB962C8B-B14F-4D97-AF65-F5344CB8AC3E}">
        <p14:creationId xmlns:p14="http://schemas.microsoft.com/office/powerpoint/2010/main" val="1737220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8EE1-B160-470C-9DCD-762D52318D21}"/>
              </a:ext>
            </a:extLst>
          </p:cNvPr>
          <p:cNvSpPr>
            <a:spLocks noGrp="1"/>
          </p:cNvSpPr>
          <p:nvPr>
            <p:ph type="title"/>
          </p:nvPr>
        </p:nvSpPr>
        <p:spPr>
          <a:xfrm>
            <a:off x="101600" y="76201"/>
            <a:ext cx="11850914" cy="800622"/>
          </a:xfrm>
        </p:spPr>
        <p:txBody>
          <a:bodyPr>
            <a:noAutofit/>
          </a:bodyPr>
          <a:lstStyle/>
          <a:p>
            <a:r>
              <a:rPr lang="en-GB" sz="3600" dirty="0">
                <a:solidFill>
                  <a:schemeClr val="bg1"/>
                </a:solidFill>
                <a:latin typeface="Segoe UI Light" panose="020B0502040204020203" pitchFamily="34" charset="0"/>
                <a:cs typeface="Segoe UI Light" panose="020B0502040204020203" pitchFamily="34" charset="0"/>
              </a:rPr>
              <a:t>Asylum </a:t>
            </a:r>
            <a:r>
              <a:rPr lang="en-GB" sz="3600" b="1" i="1" dirty="0">
                <a:solidFill>
                  <a:schemeClr val="bg1"/>
                </a:solidFill>
                <a:latin typeface="Segoe UI Light" panose="020B0502040204020203" pitchFamily="34" charset="0"/>
                <a:cs typeface="Segoe UI Light" panose="020B0502040204020203" pitchFamily="34" charset="0"/>
              </a:rPr>
              <a:t>applications</a:t>
            </a:r>
            <a:r>
              <a:rPr lang="en-GB" sz="3600" dirty="0">
                <a:solidFill>
                  <a:schemeClr val="bg1"/>
                </a:solidFill>
                <a:latin typeface="Segoe UI Light" panose="020B0502040204020203" pitchFamily="34" charset="0"/>
                <a:cs typeface="Segoe UI Light" panose="020B0502040204020203" pitchFamily="34" charset="0"/>
              </a:rPr>
              <a:t> by region of main applicants’ nationality</a:t>
            </a:r>
          </a:p>
        </p:txBody>
      </p:sp>
      <p:graphicFrame>
        <p:nvGraphicFramePr>
          <p:cNvPr id="4" name="Chart 3">
            <a:extLst>
              <a:ext uri="{FF2B5EF4-FFF2-40B4-BE49-F238E27FC236}">
                <a16:creationId xmlns:a16="http://schemas.microsoft.com/office/drawing/2014/main" id="{F93743D2-94A9-41AA-8B37-FCBDE04A0D52}"/>
              </a:ext>
            </a:extLst>
          </p:cNvPr>
          <p:cNvGraphicFramePr>
            <a:graphicFrameLocks/>
          </p:cNvGraphicFramePr>
          <p:nvPr>
            <p:extLst>
              <p:ext uri="{D42A27DB-BD31-4B8C-83A1-F6EECF244321}">
                <p14:modId xmlns:p14="http://schemas.microsoft.com/office/powerpoint/2010/main" val="3761075543"/>
              </p:ext>
            </p:extLst>
          </p:nvPr>
        </p:nvGraphicFramePr>
        <p:xfrm>
          <a:off x="101600" y="876823"/>
          <a:ext cx="12090400" cy="59811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774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31FCDB8A-D986-4857-B933-484A758B3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3787" y="476108"/>
            <a:ext cx="7778213" cy="5905781"/>
          </a:xfrm>
          <a:custGeom>
            <a:avLst/>
            <a:gdLst>
              <a:gd name="connsiteX0" fmla="*/ 3727582 w 7778213"/>
              <a:gd name="connsiteY0" fmla="*/ 0 h 5905781"/>
              <a:gd name="connsiteX1" fmla="*/ 7778213 w 7778213"/>
              <a:gd name="connsiteY1" fmla="*/ 0 h 5905781"/>
              <a:gd name="connsiteX2" fmla="*/ 7778213 w 7778213"/>
              <a:gd name="connsiteY2" fmla="*/ 5905761 h 5905781"/>
              <a:gd name="connsiteX3" fmla="*/ 7485321 w 7778213"/>
              <a:gd name="connsiteY3" fmla="*/ 5905761 h 5905781"/>
              <a:gd name="connsiteX4" fmla="*/ 7485321 w 7778213"/>
              <a:gd name="connsiteY4" fmla="*/ 5905762 h 5905781"/>
              <a:gd name="connsiteX5" fmla="*/ 4228895 w 7778213"/>
              <a:gd name="connsiteY5" fmla="*/ 5905762 h 5905781"/>
              <a:gd name="connsiteX6" fmla="*/ 4228895 w 7778213"/>
              <a:gd name="connsiteY6" fmla="*/ 5905780 h 5905781"/>
              <a:gd name="connsiteX7" fmla="*/ 3936003 w 7778213"/>
              <a:gd name="connsiteY7" fmla="*/ 5905780 h 5905781"/>
              <a:gd name="connsiteX8" fmla="*/ 3936003 w 7778213"/>
              <a:gd name="connsiteY8" fmla="*/ 5905781 h 5905781"/>
              <a:gd name="connsiteX9" fmla="*/ 0 w 7778213"/>
              <a:gd name="connsiteY9" fmla="*/ 5905781 h 5905781"/>
              <a:gd name="connsiteX10" fmla="*/ 2796838 w 7778213"/>
              <a:gd name="connsiteY10" fmla="*/ 20 h 5905781"/>
              <a:gd name="connsiteX11" fmla="*/ 3089730 w 7778213"/>
              <a:gd name="connsiteY11" fmla="*/ 20 h 5905781"/>
              <a:gd name="connsiteX12" fmla="*/ 3089730 w 7778213"/>
              <a:gd name="connsiteY12" fmla="*/ 19 h 5905781"/>
              <a:gd name="connsiteX13" fmla="*/ 3434690 w 7778213"/>
              <a:gd name="connsiteY13" fmla="*/ 19 h 5905781"/>
              <a:gd name="connsiteX14" fmla="*/ 3434690 w 7778213"/>
              <a:gd name="connsiteY14" fmla="*/ 1 h 5905781"/>
              <a:gd name="connsiteX15" fmla="*/ 3727582 w 7778213"/>
              <a:gd name="connsiteY15" fmla="*/ 1 h 59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78213" h="5905781">
                <a:moveTo>
                  <a:pt x="3727582" y="0"/>
                </a:moveTo>
                <a:lnTo>
                  <a:pt x="7778213" y="0"/>
                </a:lnTo>
                <a:lnTo>
                  <a:pt x="7778213" y="5905761"/>
                </a:lnTo>
                <a:lnTo>
                  <a:pt x="7485321" y="5905761"/>
                </a:lnTo>
                <a:lnTo>
                  <a:pt x="7485321" y="5905762"/>
                </a:lnTo>
                <a:lnTo>
                  <a:pt x="4228895" y="5905762"/>
                </a:lnTo>
                <a:lnTo>
                  <a:pt x="4228895" y="5905780"/>
                </a:lnTo>
                <a:lnTo>
                  <a:pt x="3936003" y="5905780"/>
                </a:lnTo>
                <a:lnTo>
                  <a:pt x="3936003" y="5905781"/>
                </a:lnTo>
                <a:lnTo>
                  <a:pt x="0" y="5905781"/>
                </a:lnTo>
                <a:lnTo>
                  <a:pt x="2796838" y="20"/>
                </a:lnTo>
                <a:lnTo>
                  <a:pt x="3089730" y="20"/>
                </a:lnTo>
                <a:lnTo>
                  <a:pt x="3089730" y="19"/>
                </a:lnTo>
                <a:lnTo>
                  <a:pt x="3434690" y="19"/>
                </a:lnTo>
                <a:lnTo>
                  <a:pt x="3434690" y="1"/>
                </a:lnTo>
                <a:lnTo>
                  <a:pt x="3727582" y="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110"/>
            <a:ext cx="6769978" cy="590576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3" name="Subtitle 2">
            <a:extLst>
              <a:ext uri="{FF2B5EF4-FFF2-40B4-BE49-F238E27FC236}">
                <a16:creationId xmlns:a16="http://schemas.microsoft.com/office/drawing/2014/main" id="{9928FC62-9F3E-45DE-8502-1437755A0DE2}"/>
              </a:ext>
            </a:extLst>
          </p:cNvPr>
          <p:cNvSpPr>
            <a:spLocks noGrp="1"/>
          </p:cNvSpPr>
          <p:nvPr>
            <p:ph type="subTitle" idx="1"/>
          </p:nvPr>
        </p:nvSpPr>
        <p:spPr>
          <a:xfrm>
            <a:off x="4794738" y="5683910"/>
            <a:ext cx="4141640" cy="829055"/>
          </a:xfrm>
        </p:spPr>
        <p:txBody>
          <a:bodyPr>
            <a:normAutofit/>
          </a:bodyPr>
          <a:lstStyle/>
          <a:p>
            <a:pPr algn="l"/>
            <a:r>
              <a:rPr lang="en-GB" sz="3200" cap="small" dirty="0">
                <a:solidFill>
                  <a:srgbClr val="002147"/>
                </a:solidFill>
                <a:latin typeface="Segoe UI" panose="020B0502040204020203" pitchFamily="34" charset="0"/>
                <a:cs typeface="Segoe UI" panose="020B0502040204020203" pitchFamily="34" charset="0"/>
              </a:rPr>
              <a:t>Peter William Walsh</a:t>
            </a:r>
          </a:p>
        </p:txBody>
      </p:sp>
      <p:pic>
        <p:nvPicPr>
          <p:cNvPr id="52" name="Picture 51" descr="A close up of a logo&#10;&#10;Description automatically generated">
            <a:extLst>
              <a:ext uri="{FF2B5EF4-FFF2-40B4-BE49-F238E27FC236}">
                <a16:creationId xmlns:a16="http://schemas.microsoft.com/office/drawing/2014/main" id="{5E1A8B33-08E0-461E-BAEA-F37E1DE44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989" y="4658437"/>
            <a:ext cx="1440000" cy="1440000"/>
          </a:xfrm>
          <a:prstGeom prst="rect">
            <a:avLst/>
          </a:prstGeom>
        </p:spPr>
      </p:pic>
      <p:pic>
        <p:nvPicPr>
          <p:cNvPr id="54" name="Picture 53" descr="A close up of a logo&#10;&#10;Description automatically generated">
            <a:extLst>
              <a:ext uri="{FF2B5EF4-FFF2-40B4-BE49-F238E27FC236}">
                <a16:creationId xmlns:a16="http://schemas.microsoft.com/office/drawing/2014/main" id="{648501B0-1E9F-4757-8139-2B83CE489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6494" y="4568437"/>
            <a:ext cx="1620000" cy="1620000"/>
          </a:xfrm>
          <a:prstGeom prst="rect">
            <a:avLst/>
          </a:prstGeom>
        </p:spPr>
      </p:pic>
      <p:sp>
        <p:nvSpPr>
          <p:cNvPr id="55" name="Parallelogram 54">
            <a:extLst>
              <a:ext uri="{FF2B5EF4-FFF2-40B4-BE49-F238E27FC236}">
                <a16:creationId xmlns:a16="http://schemas.microsoft.com/office/drawing/2014/main" id="{9F893DFE-0909-4560-851C-7ACB6655A2ED}"/>
              </a:ext>
            </a:extLst>
          </p:cNvPr>
          <p:cNvSpPr/>
          <p:nvPr/>
        </p:nvSpPr>
        <p:spPr>
          <a:xfrm>
            <a:off x="-2801814" y="476108"/>
            <a:ext cx="9571792" cy="5905761"/>
          </a:xfrm>
          <a:prstGeom prst="parallelogram">
            <a:avLst>
              <a:gd name="adj" fmla="val 47486"/>
            </a:avLst>
          </a:prstGeom>
          <a:solidFill>
            <a:srgbClr val="0021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4AF4A1A-6568-4E39-B2AF-D1AFFC78D916}"/>
              </a:ext>
            </a:extLst>
          </p:cNvPr>
          <p:cNvSpPr>
            <a:spLocks noGrp="1"/>
          </p:cNvSpPr>
          <p:nvPr>
            <p:ph type="ctrTitle"/>
          </p:nvPr>
        </p:nvSpPr>
        <p:spPr>
          <a:xfrm>
            <a:off x="304801" y="1523110"/>
            <a:ext cx="4666711" cy="4138245"/>
          </a:xfrm>
        </p:spPr>
        <p:txBody>
          <a:bodyPr anchor="t">
            <a:normAutofit/>
          </a:bodyPr>
          <a:lstStyle/>
          <a:p>
            <a:pPr algn="l"/>
            <a:r>
              <a:rPr lang="en-GB" spc="250" dirty="0">
                <a:solidFill>
                  <a:srgbClr val="FFFFFF"/>
                </a:solidFill>
                <a:latin typeface="Segoe UI Light" panose="020B0502040204020203" pitchFamily="34" charset="0"/>
                <a:cs typeface="Segoe UI Light" panose="020B0502040204020203" pitchFamily="34" charset="0"/>
              </a:rPr>
              <a:t>Asylum </a:t>
            </a:r>
            <a:br>
              <a:rPr lang="en-GB" spc="250" dirty="0">
                <a:solidFill>
                  <a:srgbClr val="FFFFFF"/>
                </a:solidFill>
                <a:latin typeface="Segoe UI Light" panose="020B0502040204020203" pitchFamily="34" charset="0"/>
                <a:cs typeface="Segoe UI Light" panose="020B0502040204020203" pitchFamily="34" charset="0"/>
              </a:rPr>
            </a:br>
            <a:r>
              <a:rPr lang="en-GB" spc="250" dirty="0">
                <a:solidFill>
                  <a:srgbClr val="FFFFFF"/>
                </a:solidFill>
                <a:latin typeface="Segoe UI Light" panose="020B0502040204020203" pitchFamily="34" charset="0"/>
                <a:cs typeface="Segoe UI Light" panose="020B0502040204020203" pitchFamily="34" charset="0"/>
              </a:rPr>
              <a:t>in the UK</a:t>
            </a:r>
            <a:br>
              <a:rPr lang="en-GB" b="1" dirty="0">
                <a:solidFill>
                  <a:srgbClr val="FFFFFF"/>
                </a:solidFill>
                <a:latin typeface="Segoe UI Light" panose="020B0502040204020203" pitchFamily="34" charset="0"/>
                <a:cs typeface="Segoe UI Light" panose="020B0502040204020203" pitchFamily="34" charset="0"/>
              </a:rPr>
            </a:br>
            <a:br>
              <a:rPr lang="en-GB" b="1" dirty="0">
                <a:solidFill>
                  <a:srgbClr val="FFFFFF"/>
                </a:solidFill>
                <a:latin typeface="Segoe UI Light" panose="020B0502040204020203" pitchFamily="34" charset="0"/>
                <a:cs typeface="Segoe UI Light" panose="020B0502040204020203" pitchFamily="34" charset="0"/>
              </a:rPr>
            </a:br>
            <a:r>
              <a:rPr lang="en-GB" i="1" dirty="0">
                <a:solidFill>
                  <a:srgbClr val="E26714"/>
                </a:solidFill>
                <a:latin typeface="Segoe UI Light" panose="020B0502040204020203" pitchFamily="34" charset="0"/>
                <a:cs typeface="Segoe UI Light" panose="020B0502040204020203" pitchFamily="34" charset="0"/>
              </a:rPr>
              <a:t>An Overview</a:t>
            </a:r>
            <a:endParaRPr lang="en-GB" dirty="0">
              <a:solidFill>
                <a:srgbClr val="E26714"/>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71580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8EE1-B160-470C-9DCD-762D52318D21}"/>
              </a:ext>
            </a:extLst>
          </p:cNvPr>
          <p:cNvSpPr>
            <a:spLocks noGrp="1"/>
          </p:cNvSpPr>
          <p:nvPr>
            <p:ph type="title"/>
          </p:nvPr>
        </p:nvSpPr>
        <p:spPr>
          <a:xfrm>
            <a:off x="101600" y="76201"/>
            <a:ext cx="11850914" cy="800622"/>
          </a:xfrm>
        </p:spPr>
        <p:txBody>
          <a:bodyPr>
            <a:noAutofit/>
          </a:bodyPr>
          <a:lstStyle/>
          <a:p>
            <a:r>
              <a:rPr lang="en-GB" sz="3600" dirty="0">
                <a:solidFill>
                  <a:schemeClr val="bg1"/>
                </a:solidFill>
                <a:latin typeface="Segoe UI Light" panose="020B0502040204020203" pitchFamily="34" charset="0"/>
                <a:cs typeface="Segoe UI Light" panose="020B0502040204020203" pitchFamily="34" charset="0"/>
              </a:rPr>
              <a:t>Asylum </a:t>
            </a:r>
            <a:r>
              <a:rPr lang="en-GB" sz="3600" b="1" i="1" dirty="0">
                <a:solidFill>
                  <a:schemeClr val="bg1"/>
                </a:solidFill>
                <a:latin typeface="Segoe UI Light" panose="020B0502040204020203" pitchFamily="34" charset="0"/>
                <a:cs typeface="Segoe UI Light" panose="020B0502040204020203" pitchFamily="34" charset="0"/>
              </a:rPr>
              <a:t>grants</a:t>
            </a:r>
            <a:r>
              <a:rPr lang="en-GB" sz="3600" dirty="0">
                <a:solidFill>
                  <a:schemeClr val="bg1"/>
                </a:solidFill>
                <a:latin typeface="Segoe UI Light" panose="020B0502040204020203" pitchFamily="34" charset="0"/>
                <a:cs typeface="Segoe UI Light" panose="020B0502040204020203" pitchFamily="34" charset="0"/>
              </a:rPr>
              <a:t> at initial decision by region of nationality</a:t>
            </a:r>
          </a:p>
        </p:txBody>
      </p:sp>
      <p:graphicFrame>
        <p:nvGraphicFramePr>
          <p:cNvPr id="5" name="Chart 4">
            <a:extLst>
              <a:ext uri="{FF2B5EF4-FFF2-40B4-BE49-F238E27FC236}">
                <a16:creationId xmlns:a16="http://schemas.microsoft.com/office/drawing/2014/main" id="{15E7D35F-0919-4C36-8FF9-7C5FA76AF29A}"/>
              </a:ext>
            </a:extLst>
          </p:cNvPr>
          <p:cNvGraphicFramePr>
            <a:graphicFrameLocks/>
          </p:cNvGraphicFramePr>
          <p:nvPr>
            <p:extLst>
              <p:ext uri="{D42A27DB-BD31-4B8C-83A1-F6EECF244321}">
                <p14:modId xmlns:p14="http://schemas.microsoft.com/office/powerpoint/2010/main" val="2401656122"/>
              </p:ext>
            </p:extLst>
          </p:nvPr>
        </p:nvGraphicFramePr>
        <p:xfrm>
          <a:off x="101600" y="876823"/>
          <a:ext cx="12090400" cy="59811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5215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8EE1-B160-470C-9DCD-762D52318D21}"/>
              </a:ext>
            </a:extLst>
          </p:cNvPr>
          <p:cNvSpPr>
            <a:spLocks noGrp="1"/>
          </p:cNvSpPr>
          <p:nvPr>
            <p:ph type="title"/>
          </p:nvPr>
        </p:nvSpPr>
        <p:spPr>
          <a:xfrm>
            <a:off x="101600" y="76201"/>
            <a:ext cx="11850914" cy="800622"/>
          </a:xfrm>
        </p:spPr>
        <p:txBody>
          <a:bodyPr>
            <a:noAutofit/>
          </a:bodyPr>
          <a:lstStyle/>
          <a:p>
            <a:r>
              <a:rPr lang="en-GB" sz="3600" dirty="0">
                <a:solidFill>
                  <a:srgbClr val="E26714"/>
                </a:solidFill>
                <a:latin typeface="Segoe UI Light" panose="020B0502040204020203" pitchFamily="34" charset="0"/>
                <a:cs typeface="Segoe UI Light" panose="020B0502040204020203" pitchFamily="34" charset="0"/>
              </a:rPr>
              <a:t>Asylum </a:t>
            </a:r>
            <a:r>
              <a:rPr lang="en-GB" sz="3600" b="1" i="1" dirty="0">
                <a:solidFill>
                  <a:srgbClr val="E26714"/>
                </a:solidFill>
                <a:latin typeface="Segoe UI Light" panose="020B0502040204020203" pitchFamily="34" charset="0"/>
                <a:cs typeface="Segoe UI Light" panose="020B0502040204020203" pitchFamily="34" charset="0"/>
              </a:rPr>
              <a:t>applications</a:t>
            </a:r>
            <a:r>
              <a:rPr lang="en-GB" sz="3600" dirty="0">
                <a:solidFill>
                  <a:srgbClr val="E26714"/>
                </a:solidFill>
                <a:latin typeface="Segoe UI Light" panose="020B0502040204020203" pitchFamily="34" charset="0"/>
                <a:cs typeface="Segoe UI Light" panose="020B0502040204020203" pitchFamily="34" charset="0"/>
              </a:rPr>
              <a:t> by region of main applicant’s nationality</a:t>
            </a:r>
          </a:p>
        </p:txBody>
      </p:sp>
      <p:pic>
        <p:nvPicPr>
          <p:cNvPr id="3" name="Picture 2">
            <a:extLst>
              <a:ext uri="{FF2B5EF4-FFF2-40B4-BE49-F238E27FC236}">
                <a16:creationId xmlns:a16="http://schemas.microsoft.com/office/drawing/2014/main" id="{BE7871F6-C425-4DD6-B095-340CFC600CB0}"/>
              </a:ext>
            </a:extLst>
          </p:cNvPr>
          <p:cNvPicPr>
            <a:picLocks noChangeAspect="1"/>
          </p:cNvPicPr>
          <p:nvPr/>
        </p:nvPicPr>
        <p:blipFill rotWithShape="1">
          <a:blip r:embed="rId3"/>
          <a:srcRect t="29415" b="17020"/>
          <a:stretch/>
        </p:blipFill>
        <p:spPr>
          <a:xfrm>
            <a:off x="21607" y="1480842"/>
            <a:ext cx="12148784" cy="4766209"/>
          </a:xfrm>
          <a:prstGeom prst="rect">
            <a:avLst/>
          </a:prstGeom>
        </p:spPr>
      </p:pic>
    </p:spTree>
    <p:extLst>
      <p:ext uri="{BB962C8B-B14F-4D97-AF65-F5344CB8AC3E}">
        <p14:creationId xmlns:p14="http://schemas.microsoft.com/office/powerpoint/2010/main" val="1553816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8EE1-B160-470C-9DCD-762D52318D21}"/>
              </a:ext>
            </a:extLst>
          </p:cNvPr>
          <p:cNvSpPr>
            <a:spLocks noGrp="1"/>
          </p:cNvSpPr>
          <p:nvPr>
            <p:ph type="title"/>
          </p:nvPr>
        </p:nvSpPr>
        <p:spPr>
          <a:xfrm>
            <a:off x="101600" y="76201"/>
            <a:ext cx="11850914" cy="800622"/>
          </a:xfrm>
        </p:spPr>
        <p:txBody>
          <a:bodyPr>
            <a:noAutofit/>
          </a:bodyPr>
          <a:lstStyle/>
          <a:p>
            <a:r>
              <a:rPr lang="en-GB" sz="3600" dirty="0">
                <a:solidFill>
                  <a:srgbClr val="E26714"/>
                </a:solidFill>
                <a:latin typeface="Segoe UI" panose="020B0502040204020203" pitchFamily="34" charset="0"/>
                <a:cs typeface="Segoe UI" panose="020B0502040204020203" pitchFamily="34" charset="0"/>
              </a:rPr>
              <a:t>Asylum </a:t>
            </a:r>
            <a:r>
              <a:rPr lang="en-GB" sz="3600" b="1" i="1" dirty="0">
                <a:solidFill>
                  <a:srgbClr val="E26714"/>
                </a:solidFill>
                <a:latin typeface="Segoe UI" panose="020B0502040204020203" pitchFamily="34" charset="0"/>
                <a:cs typeface="Segoe UI" panose="020B0502040204020203" pitchFamily="34" charset="0"/>
              </a:rPr>
              <a:t>grants</a:t>
            </a:r>
            <a:r>
              <a:rPr lang="en-GB" sz="3600" dirty="0">
                <a:solidFill>
                  <a:srgbClr val="E26714"/>
                </a:solidFill>
                <a:latin typeface="Segoe UI" panose="020B0502040204020203" pitchFamily="34" charset="0"/>
                <a:cs typeface="Segoe UI" panose="020B0502040204020203" pitchFamily="34" charset="0"/>
              </a:rPr>
              <a:t> at initial decision by region of nationality</a:t>
            </a:r>
          </a:p>
        </p:txBody>
      </p:sp>
      <p:pic>
        <p:nvPicPr>
          <p:cNvPr id="3" name="Picture 2">
            <a:extLst>
              <a:ext uri="{FF2B5EF4-FFF2-40B4-BE49-F238E27FC236}">
                <a16:creationId xmlns:a16="http://schemas.microsoft.com/office/drawing/2014/main" id="{6623F6B9-13B2-4B3C-907D-C61A55567C6D}"/>
              </a:ext>
            </a:extLst>
          </p:cNvPr>
          <p:cNvPicPr>
            <a:picLocks noChangeAspect="1"/>
          </p:cNvPicPr>
          <p:nvPr/>
        </p:nvPicPr>
        <p:blipFill rotWithShape="1">
          <a:blip r:embed="rId3"/>
          <a:srcRect t="29483" b="17033"/>
          <a:stretch/>
        </p:blipFill>
        <p:spPr>
          <a:xfrm>
            <a:off x="0" y="1423368"/>
            <a:ext cx="12187353" cy="4774301"/>
          </a:xfrm>
          <a:prstGeom prst="rect">
            <a:avLst/>
          </a:prstGeom>
        </p:spPr>
      </p:pic>
    </p:spTree>
    <p:extLst>
      <p:ext uri="{BB962C8B-B14F-4D97-AF65-F5344CB8AC3E}">
        <p14:creationId xmlns:p14="http://schemas.microsoft.com/office/powerpoint/2010/main" val="773295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8EE1-B160-470C-9DCD-762D52318D21}"/>
              </a:ext>
            </a:extLst>
          </p:cNvPr>
          <p:cNvSpPr>
            <a:spLocks noGrp="1"/>
          </p:cNvSpPr>
          <p:nvPr>
            <p:ph type="title"/>
          </p:nvPr>
        </p:nvSpPr>
        <p:spPr>
          <a:xfrm>
            <a:off x="101600" y="76201"/>
            <a:ext cx="11850914" cy="800622"/>
          </a:xfrm>
        </p:spPr>
        <p:txBody>
          <a:bodyPr>
            <a:noAutofit/>
          </a:bodyPr>
          <a:lstStyle/>
          <a:p>
            <a:r>
              <a:rPr lang="en-GB" sz="3600" dirty="0">
                <a:solidFill>
                  <a:srgbClr val="E26714"/>
                </a:solidFill>
                <a:latin typeface="Segoe UI" panose="020B0502040204020203" pitchFamily="34" charset="0"/>
                <a:cs typeface="Segoe UI" panose="020B0502040204020203" pitchFamily="34" charset="0"/>
              </a:rPr>
              <a:t>Top ten nationalities of asylum seekers to the UK, 2018</a:t>
            </a:r>
          </a:p>
        </p:txBody>
      </p:sp>
      <p:graphicFrame>
        <p:nvGraphicFramePr>
          <p:cNvPr id="3" name="Table 4">
            <a:extLst>
              <a:ext uri="{FF2B5EF4-FFF2-40B4-BE49-F238E27FC236}">
                <a16:creationId xmlns:a16="http://schemas.microsoft.com/office/drawing/2014/main" id="{BE97A1DF-B694-46FC-8A69-E7CB065CB6CD}"/>
              </a:ext>
            </a:extLst>
          </p:cNvPr>
          <p:cNvGraphicFramePr>
            <a:graphicFrameLocks noGrp="1"/>
          </p:cNvGraphicFramePr>
          <p:nvPr>
            <p:extLst>
              <p:ext uri="{D42A27DB-BD31-4B8C-83A1-F6EECF244321}">
                <p14:modId xmlns:p14="http://schemas.microsoft.com/office/powerpoint/2010/main" val="1594434006"/>
              </p:ext>
            </p:extLst>
          </p:nvPr>
        </p:nvGraphicFramePr>
        <p:xfrm>
          <a:off x="410308" y="1078523"/>
          <a:ext cx="11347938" cy="5357444"/>
        </p:xfrm>
        <a:graphic>
          <a:graphicData uri="http://schemas.openxmlformats.org/drawingml/2006/table">
            <a:tbl>
              <a:tblPr firstRow="1" bandRow="1">
                <a:tableStyleId>{21E4AEA4-8DFA-4A89-87EB-49C32662AFE0}</a:tableStyleId>
              </a:tblPr>
              <a:tblGrid>
                <a:gridCol w="799321">
                  <a:extLst>
                    <a:ext uri="{9D8B030D-6E8A-4147-A177-3AD203B41FA5}">
                      <a16:colId xmlns:a16="http://schemas.microsoft.com/office/drawing/2014/main" val="4085764399"/>
                    </a:ext>
                  </a:extLst>
                </a:gridCol>
                <a:gridCol w="2422185">
                  <a:extLst>
                    <a:ext uri="{9D8B030D-6E8A-4147-A177-3AD203B41FA5}">
                      <a16:colId xmlns:a16="http://schemas.microsoft.com/office/drawing/2014/main" val="3408289435"/>
                    </a:ext>
                  </a:extLst>
                </a:gridCol>
                <a:gridCol w="2942956">
                  <a:extLst>
                    <a:ext uri="{9D8B030D-6E8A-4147-A177-3AD203B41FA5}">
                      <a16:colId xmlns:a16="http://schemas.microsoft.com/office/drawing/2014/main" val="2545526417"/>
                    </a:ext>
                  </a:extLst>
                </a:gridCol>
                <a:gridCol w="2579627">
                  <a:extLst>
                    <a:ext uri="{9D8B030D-6E8A-4147-A177-3AD203B41FA5}">
                      <a16:colId xmlns:a16="http://schemas.microsoft.com/office/drawing/2014/main" val="2659852220"/>
                    </a:ext>
                  </a:extLst>
                </a:gridCol>
                <a:gridCol w="2603849">
                  <a:extLst>
                    <a:ext uri="{9D8B030D-6E8A-4147-A177-3AD203B41FA5}">
                      <a16:colId xmlns:a16="http://schemas.microsoft.com/office/drawing/2014/main" val="3413913661"/>
                    </a:ext>
                  </a:extLst>
                </a:gridCol>
              </a:tblGrid>
              <a:tr h="1333334">
                <a:tc>
                  <a:txBody>
                    <a:bodyPr/>
                    <a:lstStyle/>
                    <a:p>
                      <a:pPr algn="ctr" fontAlgn="ctr"/>
                      <a:r>
                        <a:rPr lang="en-GB" sz="1600" u="none" strike="noStrike" dirty="0">
                          <a:effectLst/>
                          <a:latin typeface="Segoe UI" panose="020B0502040204020203" pitchFamily="34" charset="0"/>
                          <a:cs typeface="Segoe UI" panose="020B0502040204020203" pitchFamily="34" charset="0"/>
                        </a:rPr>
                        <a:t>Rank</a:t>
                      </a:r>
                      <a:endParaRPr lang="en-GB" sz="16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l" fontAlgn="ctr"/>
                      <a:r>
                        <a:rPr lang="en-GB" sz="1600" u="none" strike="noStrike" dirty="0">
                          <a:effectLst/>
                          <a:latin typeface="Segoe UI" panose="020B0502040204020203" pitchFamily="34" charset="0"/>
                          <a:cs typeface="Segoe UI" panose="020B0502040204020203" pitchFamily="34" charset="0"/>
                        </a:rPr>
                        <a:t>Country of nationality</a:t>
                      </a:r>
                      <a:endParaRPr lang="en-GB" sz="16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l" fontAlgn="ctr"/>
                      <a:r>
                        <a:rPr lang="en-GB" sz="1600" u="none" strike="noStrike" dirty="0">
                          <a:effectLst/>
                          <a:latin typeface="Segoe UI" panose="020B0502040204020203" pitchFamily="34" charset="0"/>
                          <a:cs typeface="Segoe UI" panose="020B0502040204020203" pitchFamily="34" charset="0"/>
                        </a:rPr>
                        <a:t>Number of main applicants</a:t>
                      </a:r>
                      <a:endParaRPr lang="en-GB" sz="16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l" fontAlgn="ctr"/>
                      <a:r>
                        <a:rPr lang="en-GB" sz="1600" u="none" strike="noStrike" dirty="0">
                          <a:effectLst/>
                          <a:latin typeface="Segoe UI" panose="020B0502040204020203" pitchFamily="34" charset="0"/>
                          <a:cs typeface="Segoe UI" panose="020B0502040204020203" pitchFamily="34" charset="0"/>
                        </a:rPr>
                        <a:t>Share of all applicants in 2018</a:t>
                      </a:r>
                      <a:endParaRPr lang="en-GB" sz="16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l" fontAlgn="ctr"/>
                      <a:r>
                        <a:rPr lang="en-GB" sz="1600" u="none" strike="noStrike" dirty="0">
                          <a:effectLst/>
                          <a:latin typeface="Segoe UI" panose="020B0502040204020203" pitchFamily="34" charset="0"/>
                          <a:cs typeface="Segoe UI" panose="020B0502040204020203" pitchFamily="34" charset="0"/>
                        </a:rPr>
                        <a:t>Share ultimately granted protection, 2012-2016</a:t>
                      </a:r>
                      <a:r>
                        <a:rPr lang="en-GB" sz="1600" u="none" strike="noStrike" baseline="30000" dirty="0">
                          <a:effectLst/>
                          <a:latin typeface="Segoe UI" panose="020B0502040204020203" pitchFamily="34" charset="0"/>
                          <a:cs typeface="Segoe UI" panose="020B0502040204020203" pitchFamily="34" charset="0"/>
                        </a:rPr>
                        <a:t>1</a:t>
                      </a:r>
                      <a:endParaRPr lang="en-GB" sz="16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145921608"/>
                  </a:ext>
                </a:extLst>
              </a:tr>
              <a:tr h="402411">
                <a:tc>
                  <a:txBody>
                    <a:bodyPr/>
                    <a:lstStyle/>
                    <a:p>
                      <a:pPr algn="ctr" fontAlgn="ctr"/>
                      <a:r>
                        <a:rPr lang="en-GB" sz="1800" b="0" u="none" strike="noStrike" dirty="0">
                          <a:effectLst/>
                          <a:latin typeface="Segoe UI" panose="020B0502040204020203" pitchFamily="34" charset="0"/>
                          <a:cs typeface="Segoe UI" panose="020B0502040204020203" pitchFamily="34" charset="0"/>
                        </a:rPr>
                        <a:t>1</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dirty="0">
                          <a:effectLst/>
                          <a:latin typeface="Segoe UI" panose="020B0502040204020203" pitchFamily="34" charset="0"/>
                          <a:cs typeface="Segoe UI" panose="020B0502040204020203" pitchFamily="34" charset="0"/>
                        </a:rPr>
                        <a:t>Iran</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3,320</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11%</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70%</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30489234"/>
                  </a:ext>
                </a:extLst>
              </a:tr>
              <a:tr h="402411">
                <a:tc>
                  <a:txBody>
                    <a:bodyPr/>
                    <a:lstStyle/>
                    <a:p>
                      <a:pPr algn="ctr" fontAlgn="ctr"/>
                      <a:r>
                        <a:rPr lang="en-GB" sz="1800" b="0" u="none" strike="noStrike" dirty="0">
                          <a:effectLst/>
                          <a:latin typeface="Segoe UI" panose="020B0502040204020203" pitchFamily="34" charset="0"/>
                          <a:cs typeface="Segoe UI" panose="020B0502040204020203" pitchFamily="34" charset="0"/>
                        </a:rPr>
                        <a:t>2</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dirty="0">
                          <a:effectLst/>
                          <a:latin typeface="Segoe UI" panose="020B0502040204020203" pitchFamily="34" charset="0"/>
                          <a:cs typeface="Segoe UI" panose="020B0502040204020203" pitchFamily="34" charset="0"/>
                        </a:rPr>
                        <a:t>Iraq</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2,700</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9%</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43%</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5869192"/>
                  </a:ext>
                </a:extLst>
              </a:tr>
              <a:tr h="402411">
                <a:tc>
                  <a:txBody>
                    <a:bodyPr/>
                    <a:lstStyle/>
                    <a:p>
                      <a:pPr algn="ctr" fontAlgn="ctr"/>
                      <a:r>
                        <a:rPr lang="en-GB" sz="1800" b="0" u="none" strike="noStrike">
                          <a:effectLst/>
                          <a:latin typeface="Segoe UI" panose="020B0502040204020203" pitchFamily="34" charset="0"/>
                          <a:cs typeface="Segoe UI" panose="020B0502040204020203" pitchFamily="34" charset="0"/>
                        </a:rPr>
                        <a:t>3</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dirty="0">
                          <a:effectLst/>
                          <a:latin typeface="Segoe UI" panose="020B0502040204020203" pitchFamily="34" charset="0"/>
                          <a:cs typeface="Segoe UI" panose="020B0502040204020203" pitchFamily="34" charset="0"/>
                        </a:rPr>
                        <a:t>Eritrea</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dirty="0">
                          <a:effectLst/>
                          <a:latin typeface="Segoe UI" panose="020B0502040204020203" pitchFamily="34" charset="0"/>
                          <a:cs typeface="Segoe UI" panose="020B0502040204020203" pitchFamily="34" charset="0"/>
                        </a:rPr>
                        <a:t>2,151</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7%</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88%</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3426525"/>
                  </a:ext>
                </a:extLst>
              </a:tr>
              <a:tr h="402411">
                <a:tc>
                  <a:txBody>
                    <a:bodyPr/>
                    <a:lstStyle/>
                    <a:p>
                      <a:pPr algn="ctr" fontAlgn="ctr"/>
                      <a:r>
                        <a:rPr lang="en-GB" sz="1800" b="0" u="none" strike="noStrike">
                          <a:effectLst/>
                          <a:latin typeface="Segoe UI" panose="020B0502040204020203" pitchFamily="34" charset="0"/>
                          <a:cs typeface="Segoe UI" panose="020B0502040204020203" pitchFamily="34" charset="0"/>
                        </a:rPr>
                        <a:t>4</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Pakistan</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dirty="0">
                          <a:effectLst/>
                          <a:latin typeface="Segoe UI" panose="020B0502040204020203" pitchFamily="34" charset="0"/>
                          <a:cs typeface="Segoe UI" panose="020B0502040204020203" pitchFamily="34" charset="0"/>
                        </a:rPr>
                        <a:t>2,033</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7%</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33%</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70406190"/>
                  </a:ext>
                </a:extLst>
              </a:tr>
              <a:tr h="402411">
                <a:tc>
                  <a:txBody>
                    <a:bodyPr/>
                    <a:lstStyle/>
                    <a:p>
                      <a:pPr algn="ctr" fontAlgn="ctr"/>
                      <a:r>
                        <a:rPr lang="en-GB" sz="1800" b="0" u="none" strike="noStrike">
                          <a:effectLst/>
                          <a:latin typeface="Segoe UI" panose="020B0502040204020203" pitchFamily="34" charset="0"/>
                          <a:cs typeface="Segoe UI" panose="020B0502040204020203" pitchFamily="34" charset="0"/>
                        </a:rPr>
                        <a:t>5</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Albania</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dirty="0">
                          <a:effectLst/>
                          <a:latin typeface="Segoe UI" panose="020B0502040204020203" pitchFamily="34" charset="0"/>
                          <a:cs typeface="Segoe UI" panose="020B0502040204020203" pitchFamily="34" charset="0"/>
                        </a:rPr>
                        <a:t>2,005</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7%</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42%</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54138423"/>
                  </a:ext>
                </a:extLst>
              </a:tr>
              <a:tr h="402411">
                <a:tc>
                  <a:txBody>
                    <a:bodyPr/>
                    <a:lstStyle/>
                    <a:p>
                      <a:pPr algn="ctr" fontAlgn="ctr"/>
                      <a:r>
                        <a:rPr lang="en-GB" sz="1800" b="0" u="none" strike="noStrike">
                          <a:effectLst/>
                          <a:latin typeface="Segoe UI" panose="020B0502040204020203" pitchFamily="34" charset="0"/>
                          <a:cs typeface="Segoe UI" panose="020B0502040204020203" pitchFamily="34" charset="0"/>
                        </a:rPr>
                        <a:t>6</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Sudan</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dirty="0">
                          <a:effectLst/>
                          <a:latin typeface="Segoe UI" panose="020B0502040204020203" pitchFamily="34" charset="0"/>
                          <a:cs typeface="Segoe UI" panose="020B0502040204020203" pitchFamily="34" charset="0"/>
                        </a:rPr>
                        <a:t>1,611</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dirty="0">
                          <a:effectLst/>
                          <a:latin typeface="Segoe UI" panose="020B0502040204020203" pitchFamily="34" charset="0"/>
                          <a:cs typeface="Segoe UI" panose="020B0502040204020203" pitchFamily="34" charset="0"/>
                        </a:rPr>
                        <a:t>5%</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89%</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057830"/>
                  </a:ext>
                </a:extLst>
              </a:tr>
              <a:tr h="402411">
                <a:tc>
                  <a:txBody>
                    <a:bodyPr/>
                    <a:lstStyle/>
                    <a:p>
                      <a:pPr algn="ctr" fontAlgn="ctr"/>
                      <a:r>
                        <a:rPr lang="en-GB" sz="1800" b="0" u="none" strike="noStrike">
                          <a:effectLst/>
                          <a:latin typeface="Segoe UI" panose="020B0502040204020203" pitchFamily="34" charset="0"/>
                          <a:cs typeface="Segoe UI" panose="020B0502040204020203" pitchFamily="34" charset="0"/>
                        </a:rPr>
                        <a:t>7</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Afghanistan</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dirty="0">
                          <a:effectLst/>
                          <a:latin typeface="Segoe UI" panose="020B0502040204020203" pitchFamily="34" charset="0"/>
                          <a:cs typeface="Segoe UI" panose="020B0502040204020203" pitchFamily="34" charset="0"/>
                        </a:rPr>
                        <a:t>1,349</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dirty="0">
                          <a:effectLst/>
                          <a:latin typeface="Segoe UI" panose="020B0502040204020203" pitchFamily="34" charset="0"/>
                          <a:cs typeface="Segoe UI" panose="020B0502040204020203" pitchFamily="34" charset="0"/>
                        </a:rPr>
                        <a:t>5%</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59%</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5699040"/>
                  </a:ext>
                </a:extLst>
              </a:tr>
              <a:tr h="402411">
                <a:tc>
                  <a:txBody>
                    <a:bodyPr/>
                    <a:lstStyle/>
                    <a:p>
                      <a:pPr algn="ctr" fontAlgn="ctr"/>
                      <a:r>
                        <a:rPr lang="en-GB" sz="1800" b="0" u="none" strike="noStrike" dirty="0">
                          <a:effectLst/>
                          <a:latin typeface="Segoe UI" panose="020B0502040204020203" pitchFamily="34" charset="0"/>
                          <a:cs typeface="Segoe UI" panose="020B0502040204020203" pitchFamily="34" charset="0"/>
                        </a:rPr>
                        <a:t>8</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India</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dirty="0">
                          <a:effectLst/>
                          <a:latin typeface="Segoe UI" panose="020B0502040204020203" pitchFamily="34" charset="0"/>
                          <a:cs typeface="Segoe UI" panose="020B0502040204020203" pitchFamily="34" charset="0"/>
                        </a:rPr>
                        <a:t>1,321</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dirty="0">
                          <a:effectLst/>
                          <a:latin typeface="Segoe UI" panose="020B0502040204020203" pitchFamily="34" charset="0"/>
                          <a:cs typeface="Segoe UI" panose="020B0502040204020203" pitchFamily="34" charset="0"/>
                        </a:rPr>
                        <a:t>4%</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5%</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29038953"/>
                  </a:ext>
                </a:extLst>
              </a:tr>
              <a:tr h="402411">
                <a:tc>
                  <a:txBody>
                    <a:bodyPr/>
                    <a:lstStyle/>
                    <a:p>
                      <a:pPr algn="ctr" fontAlgn="ctr"/>
                      <a:r>
                        <a:rPr lang="en-GB" sz="1800" b="0" u="none" strike="noStrike" dirty="0">
                          <a:effectLst/>
                          <a:latin typeface="Segoe UI" panose="020B0502040204020203" pitchFamily="34" charset="0"/>
                          <a:cs typeface="Segoe UI" panose="020B0502040204020203" pitchFamily="34" charset="0"/>
                        </a:rPr>
                        <a:t>9</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Bangladesh</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1,297</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dirty="0">
                          <a:effectLst/>
                          <a:latin typeface="Segoe UI" panose="020B0502040204020203" pitchFamily="34" charset="0"/>
                          <a:cs typeface="Segoe UI" panose="020B0502040204020203" pitchFamily="34" charset="0"/>
                        </a:rPr>
                        <a:t>4%</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dirty="0">
                          <a:effectLst/>
                          <a:latin typeface="Segoe UI" panose="020B0502040204020203" pitchFamily="34" charset="0"/>
                          <a:cs typeface="Segoe UI" panose="020B0502040204020203" pitchFamily="34" charset="0"/>
                        </a:rPr>
                        <a:t>18%</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7668360"/>
                  </a:ext>
                </a:extLst>
              </a:tr>
              <a:tr h="402411">
                <a:tc>
                  <a:txBody>
                    <a:bodyPr/>
                    <a:lstStyle/>
                    <a:p>
                      <a:pPr algn="ctr" fontAlgn="ctr"/>
                      <a:r>
                        <a:rPr lang="en-GB" sz="1800" b="0" u="none" strike="noStrike" dirty="0">
                          <a:effectLst/>
                          <a:latin typeface="Segoe UI" panose="020B0502040204020203" pitchFamily="34" charset="0"/>
                          <a:cs typeface="Segoe UI" panose="020B0502040204020203" pitchFamily="34" charset="0"/>
                        </a:rPr>
                        <a:t>10</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Vietnam</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a:effectLst/>
                          <a:latin typeface="Segoe UI" panose="020B0502040204020203" pitchFamily="34" charset="0"/>
                          <a:cs typeface="Segoe UI" panose="020B0502040204020203" pitchFamily="34" charset="0"/>
                        </a:rPr>
                        <a:t>1,215</a:t>
                      </a:r>
                      <a:endParaRPr lang="en-GB" sz="18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dirty="0">
                          <a:effectLst/>
                          <a:latin typeface="Segoe UI" panose="020B0502040204020203" pitchFamily="34" charset="0"/>
                          <a:cs typeface="Segoe UI" panose="020B0502040204020203" pitchFamily="34" charset="0"/>
                        </a:rPr>
                        <a:t>4%</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800" b="0" u="none" strike="noStrike" dirty="0">
                          <a:effectLst/>
                          <a:latin typeface="Segoe UI" panose="020B0502040204020203" pitchFamily="34" charset="0"/>
                          <a:cs typeface="Segoe UI" panose="020B0502040204020203" pitchFamily="34" charset="0"/>
                        </a:rPr>
                        <a:t>48%</a:t>
                      </a:r>
                      <a:endParaRPr lang="en-GB" sz="18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59823946"/>
                  </a:ext>
                </a:extLst>
              </a:tr>
            </a:tbl>
          </a:graphicData>
        </a:graphic>
      </p:graphicFrame>
    </p:spTree>
    <p:extLst>
      <p:ext uri="{BB962C8B-B14F-4D97-AF65-F5344CB8AC3E}">
        <p14:creationId xmlns:p14="http://schemas.microsoft.com/office/powerpoint/2010/main" val="3641058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8EE1-B160-470C-9DCD-762D52318D21}"/>
              </a:ext>
            </a:extLst>
          </p:cNvPr>
          <p:cNvSpPr>
            <a:spLocks noGrp="1"/>
          </p:cNvSpPr>
          <p:nvPr>
            <p:ph type="title"/>
          </p:nvPr>
        </p:nvSpPr>
        <p:spPr>
          <a:xfrm>
            <a:off x="101600" y="76201"/>
            <a:ext cx="11850914" cy="1236784"/>
          </a:xfrm>
        </p:spPr>
        <p:txBody>
          <a:bodyPr>
            <a:noAutofit/>
          </a:bodyPr>
          <a:lstStyle/>
          <a:p>
            <a:r>
              <a:rPr lang="en-GB" sz="3600" dirty="0">
                <a:solidFill>
                  <a:schemeClr val="bg1"/>
                </a:solidFill>
                <a:latin typeface="Segoe UI Light" panose="020B0502040204020203" pitchFamily="34" charset="0"/>
                <a:cs typeface="Segoe UI Light" panose="020B0502040204020203" pitchFamily="34" charset="0"/>
              </a:rPr>
              <a:t>Estimated asylum seekers per 1,000 population for the EU-28, Iceland, Liechtenstein, Norway and Switzerland, 2018</a:t>
            </a:r>
          </a:p>
        </p:txBody>
      </p:sp>
      <p:graphicFrame>
        <p:nvGraphicFramePr>
          <p:cNvPr id="4" name="Chart 3">
            <a:extLst>
              <a:ext uri="{FF2B5EF4-FFF2-40B4-BE49-F238E27FC236}">
                <a16:creationId xmlns:a16="http://schemas.microsoft.com/office/drawing/2014/main" id="{EE8C50FF-A822-41FB-AE26-73146FA01956}"/>
              </a:ext>
            </a:extLst>
          </p:cNvPr>
          <p:cNvGraphicFramePr>
            <a:graphicFrameLocks/>
          </p:cNvGraphicFramePr>
          <p:nvPr>
            <p:extLst>
              <p:ext uri="{D42A27DB-BD31-4B8C-83A1-F6EECF244321}">
                <p14:modId xmlns:p14="http://schemas.microsoft.com/office/powerpoint/2010/main" val="3560848601"/>
              </p:ext>
            </p:extLst>
          </p:nvPr>
        </p:nvGraphicFramePr>
        <p:xfrm>
          <a:off x="101600" y="1312985"/>
          <a:ext cx="12090400" cy="5545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9743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B97E751-6964-481B-9E2B-572C902B060F}"/>
              </a:ext>
            </a:extLst>
          </p:cNvPr>
          <p:cNvSpPr>
            <a:spLocks noGrp="1"/>
          </p:cNvSpPr>
          <p:nvPr>
            <p:ph idx="1"/>
          </p:nvPr>
        </p:nvSpPr>
        <p:spPr>
          <a:xfrm>
            <a:off x="609599" y="562708"/>
            <a:ext cx="10951030" cy="5990492"/>
          </a:xfrm>
        </p:spPr>
        <p:txBody>
          <a:bodyPr>
            <a:normAutofit/>
          </a:bodyPr>
          <a:lstStyle/>
          <a:p>
            <a:pPr marL="514350" lvl="0" indent="-514350">
              <a:buFont typeface="+mj-lt"/>
              <a:buAutoNum type="arabicPeriod"/>
            </a:pPr>
            <a:r>
              <a:rPr lang="en-GB" b="1" dirty="0">
                <a:solidFill>
                  <a:schemeClr val="bg1"/>
                </a:solidFill>
                <a:latin typeface="Segoe UI" panose="020B0502040204020203" pitchFamily="34" charset="0"/>
                <a:cs typeface="Segoe UI" panose="020B0502040204020203" pitchFamily="34" charset="0"/>
              </a:rPr>
              <a:t>How long</a:t>
            </a:r>
            <a:r>
              <a:rPr lang="en-GB" dirty="0">
                <a:solidFill>
                  <a:schemeClr val="bg1"/>
                </a:solidFill>
                <a:latin typeface="Segoe UI" panose="020B0502040204020203" pitchFamily="34" charset="0"/>
                <a:cs typeface="Segoe UI" panose="020B0502040204020203" pitchFamily="34" charset="0"/>
              </a:rPr>
              <a:t> </a:t>
            </a:r>
            <a:r>
              <a:rPr lang="en-GB" dirty="0">
                <a:solidFill>
                  <a:srgbClr val="E26714"/>
                </a:solidFill>
                <a:latin typeface="Segoe UI" panose="020B0502040204020203" pitchFamily="34" charset="0"/>
                <a:cs typeface="Segoe UI" panose="020B0502040204020203" pitchFamily="34" charset="0"/>
              </a:rPr>
              <a:t>have people who came to the UK to seek asylum lived here for?</a:t>
            </a:r>
          </a:p>
          <a:p>
            <a:pPr marL="514350" lvl="0" indent="-514350">
              <a:buFont typeface="+mj-lt"/>
              <a:buAutoNum type="arabicPeriod"/>
            </a:pPr>
            <a:r>
              <a:rPr lang="en-GB" dirty="0">
                <a:solidFill>
                  <a:srgbClr val="E26714"/>
                </a:solidFill>
                <a:latin typeface="Segoe UI" panose="020B0502040204020203" pitchFamily="34" charset="0"/>
                <a:cs typeface="Segoe UI" panose="020B0502040204020203" pitchFamily="34" charset="0"/>
              </a:rPr>
              <a:t>Number of </a:t>
            </a:r>
            <a:r>
              <a:rPr lang="en-GB" b="1" dirty="0">
                <a:solidFill>
                  <a:schemeClr val="bg1"/>
                </a:solidFill>
                <a:latin typeface="Segoe UI" panose="020B0502040204020203" pitchFamily="34" charset="0"/>
                <a:cs typeface="Segoe UI" panose="020B0502040204020203" pitchFamily="34" charset="0"/>
              </a:rPr>
              <a:t>people seeking asylum</a:t>
            </a:r>
            <a:r>
              <a:rPr lang="en-GB" dirty="0">
                <a:solidFill>
                  <a:schemeClr val="bg1"/>
                </a:solidFill>
                <a:latin typeface="Segoe UI" panose="020B0502040204020203" pitchFamily="34" charset="0"/>
                <a:cs typeface="Segoe UI" panose="020B0502040204020203" pitchFamily="34" charset="0"/>
              </a:rPr>
              <a:t> </a:t>
            </a:r>
            <a:r>
              <a:rPr lang="en-GB" dirty="0">
                <a:solidFill>
                  <a:srgbClr val="E26714"/>
                </a:solidFill>
                <a:latin typeface="Segoe UI" panose="020B0502040204020203" pitchFamily="34" charset="0"/>
                <a:cs typeface="Segoe UI" panose="020B0502040204020203" pitchFamily="34" charset="0"/>
              </a:rPr>
              <a:t>in the UK from 1979 to 2018</a:t>
            </a:r>
          </a:p>
          <a:p>
            <a:pPr marL="514350" indent="-514350">
              <a:buFont typeface="+mj-lt"/>
              <a:buAutoNum type="arabicPeriod"/>
            </a:pPr>
            <a:r>
              <a:rPr lang="en-GB" dirty="0">
                <a:solidFill>
                  <a:srgbClr val="E26714"/>
                </a:solidFill>
                <a:latin typeface="Segoe UI" panose="020B0502040204020203" pitchFamily="34" charset="0"/>
                <a:cs typeface="Segoe UI" panose="020B0502040204020203" pitchFamily="34" charset="0"/>
              </a:rPr>
              <a:t>Asylum application </a:t>
            </a:r>
            <a:r>
              <a:rPr lang="en-GB" b="1" dirty="0">
                <a:solidFill>
                  <a:schemeClr val="bg1"/>
                </a:solidFill>
                <a:latin typeface="Segoe UI" panose="020B0502040204020203" pitchFamily="34" charset="0"/>
                <a:cs typeface="Segoe UI" panose="020B0502040204020203" pitchFamily="34" charset="0"/>
              </a:rPr>
              <a:t>grant rates</a:t>
            </a:r>
            <a:endParaRPr lang="en-GB" dirty="0">
              <a:solidFill>
                <a:schemeClr val="bg1"/>
              </a:solidFill>
              <a:latin typeface="Segoe UI" panose="020B0502040204020203" pitchFamily="34" charset="0"/>
              <a:cs typeface="Segoe UI" panose="020B0502040204020203" pitchFamily="34" charset="0"/>
            </a:endParaRPr>
          </a:p>
          <a:p>
            <a:pPr marL="514350" indent="-514350">
              <a:buFont typeface="+mj-lt"/>
              <a:buAutoNum type="arabicPeriod"/>
            </a:pPr>
            <a:r>
              <a:rPr lang="en-GB" b="1" dirty="0">
                <a:solidFill>
                  <a:schemeClr val="bg1"/>
                </a:solidFill>
                <a:latin typeface="Segoe UI" panose="020B0502040204020203" pitchFamily="34" charset="0"/>
                <a:cs typeface="Segoe UI" panose="020B0502040204020203" pitchFamily="34" charset="0"/>
              </a:rPr>
              <a:t>Appeal success rates</a:t>
            </a:r>
            <a:r>
              <a:rPr lang="en-GB" dirty="0">
                <a:solidFill>
                  <a:schemeClr val="bg1"/>
                </a:solidFill>
                <a:latin typeface="Segoe UI" panose="020B0502040204020203" pitchFamily="34" charset="0"/>
                <a:cs typeface="Segoe UI" panose="020B0502040204020203" pitchFamily="34" charset="0"/>
              </a:rPr>
              <a:t> </a:t>
            </a:r>
            <a:r>
              <a:rPr lang="en-GB" dirty="0">
                <a:solidFill>
                  <a:srgbClr val="E26714"/>
                </a:solidFill>
                <a:latin typeface="Segoe UI" panose="020B0502040204020203" pitchFamily="34" charset="0"/>
                <a:cs typeface="Segoe UI" panose="020B0502040204020203" pitchFamily="34" charset="0"/>
              </a:rPr>
              <a:t>(quality of initial decision-making)</a:t>
            </a:r>
          </a:p>
          <a:p>
            <a:pPr marL="514350" indent="-514350">
              <a:buFont typeface="+mj-lt"/>
              <a:buAutoNum type="arabicPeriod"/>
            </a:pPr>
            <a:r>
              <a:rPr lang="en-GB" dirty="0">
                <a:solidFill>
                  <a:srgbClr val="E26714"/>
                </a:solidFill>
                <a:latin typeface="Segoe UI" panose="020B0502040204020203" pitchFamily="34" charset="0"/>
                <a:cs typeface="Segoe UI" panose="020B0502040204020203" pitchFamily="34" charset="0"/>
              </a:rPr>
              <a:t>Asylum claim </a:t>
            </a:r>
            <a:r>
              <a:rPr lang="en-GB" b="1" dirty="0">
                <a:solidFill>
                  <a:schemeClr val="bg1"/>
                </a:solidFill>
                <a:latin typeface="Segoe UI" panose="020B0502040204020203" pitchFamily="34" charset="0"/>
                <a:cs typeface="Segoe UI" panose="020B0502040204020203" pitchFamily="34" charset="0"/>
              </a:rPr>
              <a:t>waiting times </a:t>
            </a:r>
            <a:r>
              <a:rPr lang="en-GB" dirty="0">
                <a:solidFill>
                  <a:srgbClr val="E26714"/>
                </a:solidFill>
                <a:latin typeface="Segoe UI" panose="020B0502040204020203" pitchFamily="34" charset="0"/>
                <a:cs typeface="Segoe UI" panose="020B0502040204020203" pitchFamily="34" charset="0"/>
              </a:rPr>
              <a:t>(share receiving an initial decision within the 6-month service standard)</a:t>
            </a:r>
          </a:p>
          <a:p>
            <a:pPr marL="514350" indent="-514350">
              <a:buFont typeface="+mj-lt"/>
              <a:buAutoNum type="arabicPeriod"/>
            </a:pPr>
            <a:r>
              <a:rPr lang="en-GB" b="1" dirty="0">
                <a:solidFill>
                  <a:schemeClr val="bg1"/>
                </a:solidFill>
                <a:latin typeface="Segoe UI" panose="020B0502040204020203" pitchFamily="34" charset="0"/>
                <a:cs typeface="Segoe UI" panose="020B0502040204020203" pitchFamily="34" charset="0"/>
              </a:rPr>
              <a:t>Geographical distribution</a:t>
            </a:r>
            <a:r>
              <a:rPr lang="en-GB" dirty="0">
                <a:solidFill>
                  <a:schemeClr val="bg1"/>
                </a:solidFill>
                <a:latin typeface="Segoe UI" panose="020B0502040204020203" pitchFamily="34" charset="0"/>
                <a:cs typeface="Segoe UI" panose="020B0502040204020203" pitchFamily="34" charset="0"/>
              </a:rPr>
              <a:t> </a:t>
            </a:r>
            <a:r>
              <a:rPr lang="en-GB" dirty="0">
                <a:solidFill>
                  <a:srgbClr val="E26714"/>
                </a:solidFill>
                <a:latin typeface="Segoe UI" panose="020B0502040204020203" pitchFamily="34" charset="0"/>
                <a:cs typeface="Segoe UI" panose="020B0502040204020203" pitchFamily="34" charset="0"/>
              </a:rPr>
              <a:t>of asylum seekers and resettled refugees</a:t>
            </a:r>
          </a:p>
          <a:p>
            <a:pPr marL="514350" indent="-514350">
              <a:buFont typeface="+mj-lt"/>
              <a:buAutoNum type="arabicPeriod"/>
            </a:pPr>
            <a:r>
              <a:rPr lang="en-GB" b="1" dirty="0">
                <a:solidFill>
                  <a:schemeClr val="bg1"/>
                </a:solidFill>
                <a:latin typeface="Segoe UI" panose="020B0502040204020203" pitchFamily="34" charset="0"/>
                <a:cs typeface="Segoe UI" panose="020B0502040204020203" pitchFamily="34" charset="0"/>
              </a:rPr>
              <a:t>Nationality breakdown</a:t>
            </a:r>
            <a:r>
              <a:rPr lang="en-GB" dirty="0">
                <a:solidFill>
                  <a:schemeClr val="bg1"/>
                </a:solidFill>
                <a:latin typeface="Segoe UI" panose="020B0502040204020203" pitchFamily="34" charset="0"/>
                <a:cs typeface="Segoe UI" panose="020B0502040204020203" pitchFamily="34" charset="0"/>
              </a:rPr>
              <a:t> </a:t>
            </a:r>
            <a:r>
              <a:rPr lang="en-GB" dirty="0">
                <a:solidFill>
                  <a:srgbClr val="E26714"/>
                </a:solidFill>
                <a:latin typeface="Segoe UI" panose="020B0502040204020203" pitchFamily="34" charset="0"/>
                <a:cs typeface="Segoe UI" panose="020B0502040204020203" pitchFamily="34" charset="0"/>
              </a:rPr>
              <a:t>of asylum seekers</a:t>
            </a:r>
          </a:p>
          <a:p>
            <a:pPr marL="514350" indent="-514350">
              <a:buFont typeface="+mj-lt"/>
              <a:buAutoNum type="arabicPeriod"/>
            </a:pPr>
            <a:r>
              <a:rPr lang="en-GB" dirty="0">
                <a:solidFill>
                  <a:srgbClr val="E26714"/>
                </a:solidFill>
                <a:latin typeface="Segoe UI" panose="020B0502040204020203" pitchFamily="34" charset="0"/>
                <a:cs typeface="Segoe UI" panose="020B0502040204020203" pitchFamily="34" charset="0"/>
              </a:rPr>
              <a:t>How many asylum seekers does the UK receive in </a:t>
            </a:r>
            <a:r>
              <a:rPr lang="en-GB" b="1" dirty="0">
                <a:solidFill>
                  <a:schemeClr val="bg1"/>
                </a:solidFill>
                <a:latin typeface="Segoe UI" panose="020B0502040204020203" pitchFamily="34" charset="0"/>
                <a:cs typeface="Segoe UI" panose="020B0502040204020203" pitchFamily="34" charset="0"/>
              </a:rPr>
              <a:t>comparison</a:t>
            </a:r>
            <a:r>
              <a:rPr lang="en-GB" dirty="0">
                <a:solidFill>
                  <a:schemeClr val="bg1"/>
                </a:solidFill>
                <a:latin typeface="Segoe UI" panose="020B0502040204020203" pitchFamily="34" charset="0"/>
                <a:cs typeface="Segoe UI" panose="020B0502040204020203" pitchFamily="34" charset="0"/>
              </a:rPr>
              <a:t> </a:t>
            </a:r>
            <a:r>
              <a:rPr lang="en-GB" b="1" dirty="0">
                <a:solidFill>
                  <a:schemeClr val="bg1"/>
                </a:solidFill>
                <a:latin typeface="Segoe UI" panose="020B0502040204020203" pitchFamily="34" charset="0"/>
                <a:cs typeface="Segoe UI" panose="020B0502040204020203" pitchFamily="34" charset="0"/>
              </a:rPr>
              <a:t>with the rest of the EU</a:t>
            </a:r>
            <a:r>
              <a:rPr lang="en-GB" dirty="0">
                <a:solidFill>
                  <a:schemeClr val="bg1"/>
                </a:solidFill>
                <a:latin typeface="Segoe UI" panose="020B0502040204020203" pitchFamily="34" charset="0"/>
                <a:cs typeface="Segoe UI" panose="020B0502040204020203" pitchFamily="34" charset="0"/>
              </a:rPr>
              <a:t>?</a:t>
            </a:r>
          </a:p>
          <a:p>
            <a:pPr marL="1371600" indent="-1371600">
              <a:buFont typeface="+mj-lt"/>
              <a:buAutoNum type="arabicPeriod"/>
            </a:pPr>
            <a:endParaRPr lang="en-GB" sz="9600"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424083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86363C-0317-4C9E-8F9F-1EE5787634D7}"/>
              </a:ext>
            </a:extLst>
          </p:cNvPr>
          <p:cNvPicPr>
            <a:picLocks noChangeAspect="1"/>
          </p:cNvPicPr>
          <p:nvPr/>
        </p:nvPicPr>
        <p:blipFill rotWithShape="1">
          <a:blip r:embed="rId2"/>
          <a:srcRect l="2030" t="10085" r="2884" b="7692"/>
          <a:stretch/>
        </p:blipFill>
        <p:spPr>
          <a:xfrm>
            <a:off x="0" y="134420"/>
            <a:ext cx="12192000" cy="6589159"/>
          </a:xfrm>
          <a:prstGeom prst="rect">
            <a:avLst/>
          </a:prstGeom>
        </p:spPr>
      </p:pic>
    </p:spTree>
    <p:extLst>
      <p:ext uri="{BB962C8B-B14F-4D97-AF65-F5344CB8AC3E}">
        <p14:creationId xmlns:p14="http://schemas.microsoft.com/office/powerpoint/2010/main" val="1649378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4A4A91-50BD-45B8-B703-AB4641B37372}"/>
              </a:ext>
            </a:extLst>
          </p:cNvPr>
          <p:cNvPicPr>
            <a:picLocks noChangeAspect="1"/>
          </p:cNvPicPr>
          <p:nvPr/>
        </p:nvPicPr>
        <p:blipFill rotWithShape="1">
          <a:blip r:embed="rId3"/>
          <a:srcRect t="9059" r="1078" b="4273"/>
          <a:stretch/>
        </p:blipFill>
        <p:spPr>
          <a:xfrm>
            <a:off x="0" y="0"/>
            <a:ext cx="12203244" cy="6682154"/>
          </a:xfrm>
          <a:prstGeom prst="rect">
            <a:avLst/>
          </a:prstGeom>
        </p:spPr>
      </p:pic>
    </p:spTree>
    <p:extLst>
      <p:ext uri="{BB962C8B-B14F-4D97-AF65-F5344CB8AC3E}">
        <p14:creationId xmlns:p14="http://schemas.microsoft.com/office/powerpoint/2010/main" val="539225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2C69EA-956F-42CD-8CA4-0B6830EFD5B1}"/>
              </a:ext>
            </a:extLst>
          </p:cNvPr>
          <p:cNvPicPr>
            <a:picLocks noChangeAspect="1"/>
          </p:cNvPicPr>
          <p:nvPr/>
        </p:nvPicPr>
        <p:blipFill rotWithShape="1">
          <a:blip r:embed="rId2"/>
          <a:srcRect t="9573" r="3098" b="4957"/>
          <a:stretch/>
        </p:blipFill>
        <p:spPr>
          <a:xfrm>
            <a:off x="0" y="68470"/>
            <a:ext cx="12192000" cy="6721059"/>
          </a:xfrm>
          <a:prstGeom prst="rect">
            <a:avLst/>
          </a:prstGeom>
        </p:spPr>
      </p:pic>
    </p:spTree>
    <p:extLst>
      <p:ext uri="{BB962C8B-B14F-4D97-AF65-F5344CB8AC3E}">
        <p14:creationId xmlns:p14="http://schemas.microsoft.com/office/powerpoint/2010/main" val="3893942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692CE8-8C5E-4E75-84B7-8344787F8B32}"/>
              </a:ext>
            </a:extLst>
          </p:cNvPr>
          <p:cNvPicPr>
            <a:picLocks noChangeAspect="1"/>
          </p:cNvPicPr>
          <p:nvPr/>
        </p:nvPicPr>
        <p:blipFill rotWithShape="1">
          <a:blip r:embed="rId2"/>
          <a:srcRect t="9233" r="961" b="4272"/>
          <a:stretch/>
        </p:blipFill>
        <p:spPr>
          <a:xfrm>
            <a:off x="128954" y="136712"/>
            <a:ext cx="12063046" cy="6584576"/>
          </a:xfrm>
          <a:prstGeom prst="rect">
            <a:avLst/>
          </a:prstGeom>
        </p:spPr>
      </p:pic>
    </p:spTree>
    <p:extLst>
      <p:ext uri="{BB962C8B-B14F-4D97-AF65-F5344CB8AC3E}">
        <p14:creationId xmlns:p14="http://schemas.microsoft.com/office/powerpoint/2010/main" val="87431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flat screen television&#10;&#10;Description automatically generated">
            <a:extLst>
              <a:ext uri="{FF2B5EF4-FFF2-40B4-BE49-F238E27FC236}">
                <a16:creationId xmlns:a16="http://schemas.microsoft.com/office/drawing/2014/main" id="{5B2C444C-4613-4C7B-A8B9-FE51DEF6E8A2}"/>
              </a:ext>
            </a:extLst>
          </p:cNvPr>
          <p:cNvPicPr>
            <a:picLocks noChangeAspect="1"/>
          </p:cNvPicPr>
          <p:nvPr/>
        </p:nvPicPr>
        <p:blipFill rotWithShape="1">
          <a:blip r:embed="rId2">
            <a:extLst>
              <a:ext uri="{28A0092B-C50C-407E-A947-70E740481C1C}">
                <a14:useLocalDpi xmlns:a14="http://schemas.microsoft.com/office/drawing/2010/main" val="0"/>
              </a:ext>
            </a:extLst>
          </a:blip>
          <a:srcRect l="3462" t="16923" r="4872" b="12649"/>
          <a:stretch/>
        </p:blipFill>
        <p:spPr>
          <a:xfrm>
            <a:off x="134815" y="0"/>
            <a:ext cx="11922369" cy="6869953"/>
          </a:xfrm>
          <a:prstGeom prst="rect">
            <a:avLst/>
          </a:prstGeom>
        </p:spPr>
      </p:pic>
    </p:spTree>
    <p:extLst>
      <p:ext uri="{BB962C8B-B14F-4D97-AF65-F5344CB8AC3E}">
        <p14:creationId xmlns:p14="http://schemas.microsoft.com/office/powerpoint/2010/main" val="3837843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388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75D0-9617-4343-BBA7-6334D34B7C98}"/>
              </a:ext>
            </a:extLst>
          </p:cNvPr>
          <p:cNvSpPr>
            <a:spLocks noGrp="1"/>
          </p:cNvSpPr>
          <p:nvPr>
            <p:ph type="title"/>
          </p:nvPr>
        </p:nvSpPr>
        <p:spPr>
          <a:xfrm>
            <a:off x="771379" y="715106"/>
            <a:ext cx="8788527" cy="2263779"/>
          </a:xfrm>
        </p:spPr>
        <p:txBody>
          <a:bodyPr anchor="t">
            <a:normAutofit/>
          </a:bodyPr>
          <a:lstStyle/>
          <a:p>
            <a:r>
              <a:rPr lang="en-US" sz="5000" b="1" dirty="0">
                <a:solidFill>
                  <a:schemeClr val="accent2"/>
                </a:solidFill>
                <a:latin typeface="Segoe UI Light" panose="020B0502040204020203" pitchFamily="34" charset="0"/>
                <a:cs typeface="Segoe UI Light" panose="020B0502040204020203" pitchFamily="34" charset="0"/>
              </a:rPr>
              <a:t>Outline of the presentation</a:t>
            </a:r>
          </a:p>
        </p:txBody>
      </p:sp>
      <p:sp>
        <p:nvSpPr>
          <p:cNvPr id="3" name="Content Placeholder 2">
            <a:extLst>
              <a:ext uri="{FF2B5EF4-FFF2-40B4-BE49-F238E27FC236}">
                <a16:creationId xmlns:a16="http://schemas.microsoft.com/office/drawing/2014/main" id="{D934930C-61A6-C34B-93E2-5A71CE89514D}"/>
              </a:ext>
            </a:extLst>
          </p:cNvPr>
          <p:cNvSpPr>
            <a:spLocks noGrp="1"/>
          </p:cNvSpPr>
          <p:nvPr>
            <p:ph idx="1"/>
          </p:nvPr>
        </p:nvSpPr>
        <p:spPr>
          <a:xfrm>
            <a:off x="1940433" y="2647596"/>
            <a:ext cx="8972931" cy="3524603"/>
          </a:xfrm>
        </p:spPr>
        <p:txBody>
          <a:bodyPr>
            <a:normAutofit/>
          </a:bodyPr>
          <a:lstStyle/>
          <a:p>
            <a:r>
              <a:rPr lang="en-US" sz="2000" dirty="0">
                <a:solidFill>
                  <a:schemeClr val="bg1"/>
                </a:solidFill>
                <a:latin typeface="Segoe UI" panose="020B0502040204020203" pitchFamily="34" charset="0"/>
                <a:cs typeface="Segoe UI" panose="020B0502040204020203" pitchFamily="34" charset="0"/>
              </a:rPr>
              <a:t>FGM Statistics</a:t>
            </a:r>
          </a:p>
          <a:p>
            <a:r>
              <a:rPr lang="en-US" sz="2000" dirty="0">
                <a:solidFill>
                  <a:schemeClr val="bg1"/>
                </a:solidFill>
                <a:latin typeface="Segoe UI" panose="020B0502040204020203" pitchFamily="34" charset="0"/>
                <a:cs typeface="Segoe UI" panose="020B0502040204020203" pitchFamily="34" charset="0"/>
              </a:rPr>
              <a:t>Asylum claims and FGM</a:t>
            </a:r>
          </a:p>
          <a:p>
            <a:r>
              <a:rPr lang="en-US" sz="2000" dirty="0">
                <a:solidFill>
                  <a:schemeClr val="bg1"/>
                </a:solidFill>
                <a:latin typeface="Segoe UI" panose="020B0502040204020203" pitchFamily="34" charset="0"/>
                <a:cs typeface="Segoe UI" panose="020B0502040204020203" pitchFamily="34" charset="0"/>
              </a:rPr>
              <a:t>FGM Protection Orders under Schedule 2, FGM Act 2003</a:t>
            </a:r>
          </a:p>
          <a:p>
            <a:r>
              <a:rPr lang="en-US" sz="2000" dirty="0">
                <a:solidFill>
                  <a:schemeClr val="bg1"/>
                </a:solidFill>
                <a:latin typeface="Segoe UI" panose="020B0502040204020203" pitchFamily="34" charset="0"/>
                <a:cs typeface="Segoe UI" panose="020B0502040204020203" pitchFamily="34" charset="0"/>
              </a:rPr>
              <a:t>Jurisprudence </a:t>
            </a:r>
          </a:p>
          <a:p>
            <a:r>
              <a:rPr lang="en-US" sz="2000" dirty="0">
                <a:solidFill>
                  <a:schemeClr val="bg1"/>
                </a:solidFill>
                <a:latin typeface="Segoe UI" panose="020B0502040204020203" pitchFamily="34" charset="0"/>
                <a:cs typeface="Segoe UI" panose="020B0502040204020203" pitchFamily="34" charset="0"/>
              </a:rPr>
              <a:t>Overlap – asylum claims and FGMPOs</a:t>
            </a:r>
          </a:p>
          <a:p>
            <a:r>
              <a:rPr lang="en-US" sz="2000" dirty="0">
                <a:solidFill>
                  <a:schemeClr val="bg1"/>
                </a:solidFill>
                <a:latin typeface="Segoe UI" panose="020B0502040204020203" pitchFamily="34" charset="0"/>
                <a:cs typeface="Segoe UI" panose="020B0502040204020203" pitchFamily="34" charset="0"/>
              </a:rPr>
              <a:t>Conclusion: Gaps/lacunas in existing legislative framework of FGMPOs</a:t>
            </a:r>
          </a:p>
          <a:p>
            <a:pPr marL="0" indent="0">
              <a:buNone/>
            </a:pPr>
            <a:endParaRPr lang="en-US" sz="2000" dirty="0">
              <a:solidFill>
                <a:schemeClr val="bg1"/>
              </a:solidFill>
              <a:latin typeface="Segoe UI Light" panose="020B0502040204020203" pitchFamily="34" charset="0"/>
              <a:cs typeface="Segoe UI Light" panose="020B0502040204020203" pitchFamily="34" charset="0"/>
            </a:endParaRPr>
          </a:p>
          <a:p>
            <a:pPr marL="0" indent="0">
              <a:buNone/>
            </a:pPr>
            <a:endParaRPr lang="en-US" sz="2000"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614730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B819-24B6-1748-AF26-6EE225662EC2}"/>
              </a:ext>
            </a:extLst>
          </p:cNvPr>
          <p:cNvSpPr>
            <a:spLocks noGrp="1"/>
          </p:cNvSpPr>
          <p:nvPr>
            <p:ph type="title"/>
          </p:nvPr>
        </p:nvSpPr>
        <p:spPr>
          <a:xfrm>
            <a:off x="7997488" y="200876"/>
            <a:ext cx="3660327" cy="1344975"/>
          </a:xfrm>
        </p:spPr>
        <p:txBody>
          <a:bodyPr>
            <a:normAutofit/>
          </a:bodyPr>
          <a:lstStyle/>
          <a:p>
            <a:r>
              <a:rPr lang="en-US" sz="4000" dirty="0">
                <a:solidFill>
                  <a:schemeClr val="accent2"/>
                </a:solidFill>
                <a:latin typeface="Segoe UI" panose="020B0502040204020203" pitchFamily="34" charset="0"/>
                <a:cs typeface="Segoe UI" panose="020B0502040204020203" pitchFamily="34" charset="0"/>
              </a:rPr>
              <a:t>FGM Statistics </a:t>
            </a:r>
          </a:p>
        </p:txBody>
      </p:sp>
      <p:sp>
        <p:nvSpPr>
          <p:cNvPr id="3" name="Content Placeholder 2">
            <a:extLst>
              <a:ext uri="{FF2B5EF4-FFF2-40B4-BE49-F238E27FC236}">
                <a16:creationId xmlns:a16="http://schemas.microsoft.com/office/drawing/2014/main" id="{5FC477BA-A3A0-6546-930B-6156039288DE}"/>
              </a:ext>
            </a:extLst>
          </p:cNvPr>
          <p:cNvSpPr>
            <a:spLocks noGrp="1"/>
          </p:cNvSpPr>
          <p:nvPr>
            <p:ph idx="1"/>
          </p:nvPr>
        </p:nvSpPr>
        <p:spPr>
          <a:xfrm>
            <a:off x="7664283" y="1658624"/>
            <a:ext cx="4127914" cy="4421542"/>
          </a:xfrm>
        </p:spPr>
        <p:txBody>
          <a:bodyPr>
            <a:normAutofit lnSpcReduction="10000"/>
          </a:bodyPr>
          <a:lstStyle/>
          <a:p>
            <a:r>
              <a:rPr lang="en-GB" sz="1600" dirty="0">
                <a:solidFill>
                  <a:schemeClr val="bg1"/>
                </a:solidFill>
                <a:latin typeface="Segoe UI" panose="020B0502040204020203" pitchFamily="34" charset="0"/>
                <a:cs typeface="Segoe UI" panose="020B0502040204020203" pitchFamily="34" charset="0"/>
              </a:rPr>
              <a:t>At least 200 million girls and women have been cut in 31 countries with representative data on prevalence (UNICEF, WHO, 2019).</a:t>
            </a:r>
          </a:p>
          <a:p>
            <a:r>
              <a:rPr lang="en-GB" sz="1600" dirty="0">
                <a:solidFill>
                  <a:schemeClr val="bg1"/>
                </a:solidFill>
                <a:latin typeface="Segoe UI" panose="020B0502040204020203" pitchFamily="34" charset="0"/>
                <a:cs typeface="Segoe UI" panose="020B0502040204020203" pitchFamily="34" charset="0"/>
              </a:rPr>
              <a:t>The practice is almost universal in </a:t>
            </a:r>
            <a:r>
              <a:rPr lang="en-GB" sz="1600" dirty="0">
                <a:solidFill>
                  <a:schemeClr val="bg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Somalia</a:t>
            </a:r>
            <a:r>
              <a:rPr lang="en-GB" sz="1600" dirty="0">
                <a:solidFill>
                  <a:schemeClr val="bg1"/>
                </a:solidFill>
                <a:latin typeface="Segoe UI" panose="020B0502040204020203" pitchFamily="34" charset="0"/>
                <a:cs typeface="Segoe UI" panose="020B0502040204020203" pitchFamily="34" charset="0"/>
              </a:rPr>
              <a:t>, </a:t>
            </a:r>
            <a:r>
              <a:rPr lang="en-GB" sz="1600" dirty="0">
                <a:solidFill>
                  <a:schemeClr val="bg1"/>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Guinea</a:t>
            </a:r>
            <a:r>
              <a:rPr lang="en-GB" sz="1600" dirty="0">
                <a:solidFill>
                  <a:schemeClr val="bg1"/>
                </a:solidFill>
                <a:latin typeface="Segoe UI" panose="020B0502040204020203" pitchFamily="34" charset="0"/>
                <a:cs typeface="Segoe UI" panose="020B0502040204020203" pitchFamily="34" charset="0"/>
              </a:rPr>
              <a:t> and </a:t>
            </a:r>
            <a:r>
              <a:rPr lang="en-GB" sz="1600" dirty="0">
                <a:solidFill>
                  <a:schemeClr val="bg1"/>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Djibouti</a:t>
            </a:r>
            <a:r>
              <a:rPr lang="en-GB" sz="1600" dirty="0">
                <a:solidFill>
                  <a:schemeClr val="bg1"/>
                </a:solidFill>
                <a:latin typeface="Segoe UI" panose="020B0502040204020203" pitchFamily="34" charset="0"/>
                <a:cs typeface="Segoe UI" panose="020B0502040204020203" pitchFamily="34" charset="0"/>
              </a:rPr>
              <a:t>, with levels around 90 per cent, while it affects no more than 1 per cent of adolescent girls in </a:t>
            </a:r>
            <a:r>
              <a:rPr lang="en-GB" sz="1600" dirty="0">
                <a:solidFill>
                  <a:schemeClr val="bg1"/>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Cameroon</a:t>
            </a:r>
            <a:r>
              <a:rPr lang="en-GB" sz="1600" dirty="0">
                <a:solidFill>
                  <a:schemeClr val="bg1"/>
                </a:solidFill>
                <a:latin typeface="Segoe UI" panose="020B0502040204020203" pitchFamily="34" charset="0"/>
                <a:cs typeface="Segoe UI" panose="020B0502040204020203" pitchFamily="34" charset="0"/>
              </a:rPr>
              <a:t>, the Maldives and  </a:t>
            </a:r>
            <a:r>
              <a:rPr lang="en-GB" sz="1600" dirty="0">
                <a:solidFill>
                  <a:schemeClr val="bg1"/>
                </a:solidFill>
                <a:latin typeface="Segoe UI" panose="020B0502040204020203" pitchFamily="34" charset="0"/>
                <a:cs typeface="Segoe UI" panose="020B0502040204020203" pitchFamily="34" charset="0"/>
                <a:hlinkClick r:id="rId6">
                  <a:extLst>
                    <a:ext uri="{A12FA001-AC4F-418D-AE19-62706E023703}">
                      <ahyp:hlinkClr xmlns:ahyp="http://schemas.microsoft.com/office/drawing/2018/hyperlinkcolor" val="tx"/>
                    </a:ext>
                  </a:extLst>
                </a:hlinkClick>
              </a:rPr>
              <a:t>Uganda</a:t>
            </a:r>
            <a:r>
              <a:rPr lang="en-GB" sz="1600" dirty="0">
                <a:solidFill>
                  <a:schemeClr val="bg1"/>
                </a:solidFill>
                <a:latin typeface="Segoe UI" panose="020B0502040204020203" pitchFamily="34" charset="0"/>
                <a:cs typeface="Segoe UI" panose="020B0502040204020203" pitchFamily="34" charset="0"/>
              </a:rPr>
              <a:t> (UNICEF, 2019).</a:t>
            </a:r>
          </a:p>
          <a:p>
            <a:r>
              <a:rPr lang="en-GB" sz="1600" dirty="0">
                <a:solidFill>
                  <a:schemeClr val="bg1"/>
                </a:solidFill>
                <a:latin typeface="Segoe UI" panose="020B0502040204020203" pitchFamily="34" charset="0"/>
                <a:cs typeface="Segoe UI" panose="020B0502040204020203" pitchFamily="34" charset="0"/>
              </a:rPr>
              <a:t>In England and Wales, it is believed that c.103,000 women and girls are living with FGM (City University, 2015).</a:t>
            </a:r>
          </a:p>
          <a:p>
            <a:r>
              <a:rPr lang="en-AU" sz="1600" dirty="0">
                <a:solidFill>
                  <a:schemeClr val="bg1"/>
                </a:solidFill>
                <a:latin typeface="Segoe UI" panose="020B0502040204020203" pitchFamily="34" charset="0"/>
                <a:cs typeface="Segoe UI" panose="020B0502040204020203" pitchFamily="34" charset="0"/>
              </a:rPr>
              <a:t>Between April 2015</a:t>
            </a:r>
            <a:r>
              <a:rPr lang="en-AU" sz="1600" b="1" dirty="0">
                <a:solidFill>
                  <a:schemeClr val="bg1"/>
                </a:solidFill>
                <a:latin typeface="Segoe UI" panose="020B0502040204020203" pitchFamily="34" charset="0"/>
                <a:cs typeface="Segoe UI" panose="020B0502040204020203" pitchFamily="34" charset="0"/>
              </a:rPr>
              <a:t> </a:t>
            </a:r>
            <a:r>
              <a:rPr lang="en-AU" sz="1600" dirty="0">
                <a:solidFill>
                  <a:schemeClr val="bg1"/>
                </a:solidFill>
                <a:latin typeface="Segoe UI" panose="020B0502040204020203" pitchFamily="34" charset="0"/>
                <a:cs typeface="Segoe UI" panose="020B0502040204020203" pitchFamily="34" charset="0"/>
              </a:rPr>
              <a:t>and September 2019, a total of 45,950 attendances to health services occurred in England by individuals who have been identified to have suffered FGM, or where the attendance to services was due to a consequence of suffering FGM (NHS data set, 2019).</a:t>
            </a:r>
            <a:endParaRPr lang="en-US" sz="1600" dirty="0">
              <a:solidFill>
                <a:schemeClr val="bg1"/>
              </a:solidFill>
              <a:latin typeface="Segoe UI" panose="020B0502040204020203" pitchFamily="34" charset="0"/>
              <a:cs typeface="Segoe UI" panose="020B0502040204020203" pitchFamily="34" charset="0"/>
            </a:endParaRPr>
          </a:p>
        </p:txBody>
      </p:sp>
      <p:pic>
        <p:nvPicPr>
          <p:cNvPr id="7" name="Picture 6" descr="A close up of a map&#10;&#10;Description automatically generated">
            <a:extLst>
              <a:ext uri="{FF2B5EF4-FFF2-40B4-BE49-F238E27FC236}">
                <a16:creationId xmlns:a16="http://schemas.microsoft.com/office/drawing/2014/main" id="{73C45D1D-CB0A-8244-9D22-24F0518F63F7}"/>
              </a:ext>
            </a:extLst>
          </p:cNvPr>
          <p:cNvPicPr>
            <a:picLocks noChangeAspect="1"/>
          </p:cNvPicPr>
          <p:nvPr/>
        </p:nvPicPr>
        <p:blipFill rotWithShape="1">
          <a:blip r:embed="rId7"/>
          <a:srcRect r="4211" b="2"/>
          <a:stretch/>
        </p:blipFill>
        <p:spPr>
          <a:xfrm>
            <a:off x="699516" y="495300"/>
            <a:ext cx="6565392" cy="5705856"/>
          </a:xfrm>
          <a:prstGeom prst="rect">
            <a:avLst/>
          </a:prstGeom>
        </p:spPr>
      </p:pic>
    </p:spTree>
    <p:extLst>
      <p:ext uri="{BB962C8B-B14F-4D97-AF65-F5344CB8AC3E}">
        <p14:creationId xmlns:p14="http://schemas.microsoft.com/office/powerpoint/2010/main" val="3580357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B819-24B6-1748-AF26-6EE225662EC2}"/>
              </a:ext>
            </a:extLst>
          </p:cNvPr>
          <p:cNvSpPr>
            <a:spLocks noGrp="1"/>
          </p:cNvSpPr>
          <p:nvPr>
            <p:ph type="title"/>
          </p:nvPr>
        </p:nvSpPr>
        <p:spPr>
          <a:xfrm>
            <a:off x="677594" y="580289"/>
            <a:ext cx="8788527" cy="2263779"/>
          </a:xfrm>
        </p:spPr>
        <p:txBody>
          <a:bodyPr anchor="t">
            <a:normAutofit/>
          </a:bodyPr>
          <a:lstStyle/>
          <a:p>
            <a:r>
              <a:rPr lang="en-US" sz="5000" dirty="0">
                <a:solidFill>
                  <a:schemeClr val="accent2"/>
                </a:solidFill>
                <a:latin typeface="Segoe UI" panose="020B0502040204020203" pitchFamily="34" charset="0"/>
                <a:cs typeface="Segoe UI" panose="020B0502040204020203" pitchFamily="34" charset="0"/>
              </a:rPr>
              <a:t>Asylum claims and FGM</a:t>
            </a:r>
          </a:p>
        </p:txBody>
      </p:sp>
      <p:sp>
        <p:nvSpPr>
          <p:cNvPr id="3" name="Content Placeholder 2">
            <a:extLst>
              <a:ext uri="{FF2B5EF4-FFF2-40B4-BE49-F238E27FC236}">
                <a16:creationId xmlns:a16="http://schemas.microsoft.com/office/drawing/2014/main" id="{5FC477BA-A3A0-6546-930B-6156039288DE}"/>
              </a:ext>
            </a:extLst>
          </p:cNvPr>
          <p:cNvSpPr>
            <a:spLocks noGrp="1"/>
          </p:cNvSpPr>
          <p:nvPr>
            <p:ph idx="1"/>
          </p:nvPr>
        </p:nvSpPr>
        <p:spPr>
          <a:xfrm>
            <a:off x="1448079" y="1919166"/>
            <a:ext cx="8803488" cy="4659764"/>
          </a:xfrm>
        </p:spPr>
        <p:txBody>
          <a:bodyPr>
            <a:normAutofit/>
          </a:bodyPr>
          <a:lstStyle/>
          <a:p>
            <a:pPr marL="0" indent="0" algn="ctr">
              <a:buNone/>
            </a:pPr>
            <a:r>
              <a:rPr lang="en-GB" sz="2600" b="1" dirty="0">
                <a:solidFill>
                  <a:schemeClr val="bg1"/>
                </a:solidFill>
                <a:latin typeface="Segoe UI" panose="020B0502040204020203" pitchFamily="34" charset="0"/>
                <a:cs typeface="Segoe UI" panose="020B0502040204020203" pitchFamily="34" charset="0"/>
              </a:rPr>
              <a:t>Statistics</a:t>
            </a:r>
            <a:br>
              <a:rPr lang="en-GB" sz="2200" u="sng" dirty="0">
                <a:solidFill>
                  <a:schemeClr val="bg1"/>
                </a:solidFill>
                <a:latin typeface="Segoe UI" panose="020B0502040204020203" pitchFamily="34" charset="0"/>
                <a:cs typeface="Segoe UI" panose="020B0502040204020203" pitchFamily="34" charset="0"/>
              </a:rPr>
            </a:br>
            <a:br>
              <a:rPr lang="en-GB" sz="2200" dirty="0">
                <a:solidFill>
                  <a:schemeClr val="bg1"/>
                </a:solidFill>
                <a:latin typeface="Segoe UI" panose="020B0502040204020203" pitchFamily="34" charset="0"/>
                <a:cs typeface="Segoe UI" panose="020B0502040204020203" pitchFamily="34" charset="0"/>
              </a:rPr>
            </a:br>
            <a:r>
              <a:rPr lang="en-GB" sz="2200" dirty="0">
                <a:solidFill>
                  <a:schemeClr val="bg1"/>
                </a:solidFill>
                <a:latin typeface="Segoe UI" panose="020B0502040204020203" pitchFamily="34" charset="0"/>
                <a:cs typeface="Segoe UI" panose="020B0502040204020203" pitchFamily="34" charset="0"/>
              </a:rPr>
              <a:t>There are no statistics on the numbers of FGM asylum claims each year in the UK (or the EU).</a:t>
            </a:r>
            <a:br>
              <a:rPr lang="en-GB" sz="2200" dirty="0">
                <a:solidFill>
                  <a:schemeClr val="bg1"/>
                </a:solidFill>
                <a:latin typeface="Segoe UI" panose="020B0502040204020203" pitchFamily="34" charset="0"/>
                <a:cs typeface="Segoe UI" panose="020B0502040204020203" pitchFamily="34" charset="0"/>
              </a:rPr>
            </a:br>
            <a:r>
              <a:rPr lang="en-GB" sz="2200" dirty="0">
                <a:solidFill>
                  <a:schemeClr val="bg1"/>
                </a:solidFill>
                <a:latin typeface="Segoe UI" panose="020B0502040204020203" pitchFamily="34" charset="0"/>
                <a:cs typeface="Segoe UI" panose="020B0502040204020203" pitchFamily="34" charset="0"/>
              </a:rPr>
              <a:t> </a:t>
            </a:r>
            <a:br>
              <a:rPr lang="en-GB" sz="2200" dirty="0">
                <a:solidFill>
                  <a:schemeClr val="bg1"/>
                </a:solidFill>
                <a:latin typeface="Segoe UI" panose="020B0502040204020203" pitchFamily="34" charset="0"/>
                <a:cs typeface="Segoe UI" panose="020B0502040204020203" pitchFamily="34" charset="0"/>
              </a:rPr>
            </a:br>
            <a:br>
              <a:rPr lang="en-GB" sz="2200" dirty="0">
                <a:solidFill>
                  <a:schemeClr val="bg1"/>
                </a:solidFill>
                <a:latin typeface="Segoe UI" panose="020B0502040204020203" pitchFamily="34" charset="0"/>
                <a:cs typeface="Segoe UI" panose="020B0502040204020203" pitchFamily="34" charset="0"/>
              </a:rPr>
            </a:br>
            <a:r>
              <a:rPr lang="en-GB" sz="2200" dirty="0">
                <a:solidFill>
                  <a:schemeClr val="bg1"/>
                </a:solidFill>
                <a:latin typeface="Segoe UI" panose="020B0502040204020203" pitchFamily="34" charset="0"/>
                <a:cs typeface="Segoe UI" panose="020B0502040204020203" pitchFamily="34" charset="0"/>
              </a:rPr>
              <a:t>Of the 25,000 girls and women seeking asylum in </a:t>
            </a:r>
            <a:r>
              <a:rPr lang="en-GB" sz="2200" dirty="0">
                <a:solidFill>
                  <a:schemeClr val="bg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Europe in 2014</a:t>
            </a:r>
            <a:r>
              <a:rPr lang="en-GB" sz="2200" dirty="0">
                <a:solidFill>
                  <a:schemeClr val="bg1"/>
                </a:solidFill>
                <a:latin typeface="Segoe UI" panose="020B0502040204020203" pitchFamily="34" charset="0"/>
                <a:cs typeface="Segoe UI" panose="020B0502040204020203" pitchFamily="34" charset="0"/>
              </a:rPr>
              <a:t>, 71% had already been subject to FGM (UNHCR).</a:t>
            </a:r>
            <a:br>
              <a:rPr lang="en-GB" sz="2200" dirty="0">
                <a:solidFill>
                  <a:schemeClr val="bg1"/>
                </a:solidFill>
                <a:latin typeface="Segoe UI" panose="020B0502040204020203" pitchFamily="34" charset="0"/>
                <a:cs typeface="Segoe UI" panose="020B0502040204020203" pitchFamily="34" charset="0"/>
              </a:rPr>
            </a:br>
            <a:br>
              <a:rPr lang="en-GB" sz="2200" dirty="0">
                <a:solidFill>
                  <a:schemeClr val="bg1"/>
                </a:solidFill>
                <a:latin typeface="Segoe UI" panose="020B0502040204020203" pitchFamily="34" charset="0"/>
                <a:cs typeface="Segoe UI" panose="020B0502040204020203" pitchFamily="34" charset="0"/>
              </a:rPr>
            </a:br>
            <a:r>
              <a:rPr lang="en-GB" sz="2200" dirty="0">
                <a:solidFill>
                  <a:schemeClr val="bg1"/>
                </a:solidFill>
                <a:latin typeface="Segoe UI" panose="020B0502040204020203" pitchFamily="34" charset="0"/>
                <a:cs typeface="Segoe UI" panose="020B0502040204020203" pitchFamily="34" charset="0"/>
              </a:rPr>
              <a:t> </a:t>
            </a:r>
            <a:br>
              <a:rPr lang="en-GB" sz="2200" dirty="0">
                <a:solidFill>
                  <a:schemeClr val="bg1"/>
                </a:solidFill>
                <a:latin typeface="Segoe UI" panose="020B0502040204020203" pitchFamily="34" charset="0"/>
                <a:cs typeface="Segoe UI" panose="020B0502040204020203" pitchFamily="34" charset="0"/>
              </a:rPr>
            </a:br>
            <a:r>
              <a:rPr lang="en-GB" sz="2200" u="sng" dirty="0">
                <a:solidFill>
                  <a:schemeClr val="bg1"/>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In </a:t>
            </a:r>
            <a:r>
              <a:rPr lang="en-GB" sz="2200" dirty="0">
                <a:solidFill>
                  <a:schemeClr val="bg1"/>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2011</a:t>
            </a:r>
            <a:r>
              <a:rPr lang="en-GB" sz="2200" dirty="0">
                <a:solidFill>
                  <a:schemeClr val="bg1"/>
                </a:solidFill>
                <a:latin typeface="Segoe UI" panose="020B0502040204020203" pitchFamily="34" charset="0"/>
                <a:cs typeface="Segoe UI" panose="020B0502040204020203" pitchFamily="34" charset="0"/>
              </a:rPr>
              <a:t>, 2,410 women claiming asylum in the UK were from FGM-risk countries, that equates to 27.40% of female asylum claims. The numbers continue to increase each year.</a:t>
            </a:r>
            <a:endParaRPr lang="en-US" sz="22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94800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B819-24B6-1748-AF26-6EE225662EC2}"/>
              </a:ext>
            </a:extLst>
          </p:cNvPr>
          <p:cNvSpPr>
            <a:spLocks noGrp="1"/>
          </p:cNvSpPr>
          <p:nvPr>
            <p:ph type="title"/>
          </p:nvPr>
        </p:nvSpPr>
        <p:spPr>
          <a:xfrm>
            <a:off x="607256" y="685797"/>
            <a:ext cx="8788527" cy="2263779"/>
          </a:xfrm>
        </p:spPr>
        <p:txBody>
          <a:bodyPr anchor="t">
            <a:normAutofit/>
          </a:bodyPr>
          <a:lstStyle/>
          <a:p>
            <a:r>
              <a:rPr lang="en-US" sz="5000" dirty="0">
                <a:solidFill>
                  <a:schemeClr val="accent2"/>
                </a:solidFill>
                <a:latin typeface="Segoe UI" panose="020B0502040204020203" pitchFamily="34" charset="0"/>
                <a:cs typeface="Segoe UI" panose="020B0502040204020203" pitchFamily="34" charset="0"/>
              </a:rPr>
              <a:t>Asylum claims and FGM</a:t>
            </a:r>
          </a:p>
        </p:txBody>
      </p:sp>
      <p:sp>
        <p:nvSpPr>
          <p:cNvPr id="3" name="Content Placeholder 2">
            <a:extLst>
              <a:ext uri="{FF2B5EF4-FFF2-40B4-BE49-F238E27FC236}">
                <a16:creationId xmlns:a16="http://schemas.microsoft.com/office/drawing/2014/main" id="{5FC477BA-A3A0-6546-930B-6156039288DE}"/>
              </a:ext>
            </a:extLst>
          </p:cNvPr>
          <p:cNvSpPr>
            <a:spLocks noGrp="1"/>
          </p:cNvSpPr>
          <p:nvPr>
            <p:ph idx="1"/>
          </p:nvPr>
        </p:nvSpPr>
        <p:spPr>
          <a:xfrm>
            <a:off x="1448079" y="2198234"/>
            <a:ext cx="8803488" cy="4659764"/>
          </a:xfrm>
        </p:spPr>
        <p:txBody>
          <a:bodyPr>
            <a:normAutofit/>
          </a:bodyPr>
          <a:lstStyle/>
          <a:p>
            <a:pPr marL="0" indent="0" algn="ctr">
              <a:buNone/>
            </a:pPr>
            <a:r>
              <a:rPr lang="en-GB" sz="2200" dirty="0">
                <a:solidFill>
                  <a:schemeClr val="bg1"/>
                </a:solidFill>
                <a:latin typeface="Segoe UI" panose="020B0502040204020203" pitchFamily="34" charset="0"/>
                <a:cs typeface="Segoe UI" panose="020B0502040204020203" pitchFamily="34" charset="0"/>
              </a:rPr>
              <a:t>The </a:t>
            </a:r>
            <a:r>
              <a:rPr lang="en-GB" sz="2200" b="1" u="sng" dirty="0">
                <a:solidFill>
                  <a:schemeClr val="bg1"/>
                </a:solidFill>
                <a:latin typeface="Segoe UI" panose="020B0502040204020203" pitchFamily="34" charset="0"/>
                <a:cs typeface="Segoe UI" panose="020B0502040204020203" pitchFamily="34" charset="0"/>
              </a:rPr>
              <a:t>1951 Refugee Convention (Art 1 A(2)) </a:t>
            </a:r>
            <a:r>
              <a:rPr lang="en-GB" sz="2200" dirty="0">
                <a:solidFill>
                  <a:schemeClr val="bg1"/>
                </a:solidFill>
                <a:latin typeface="Segoe UI" panose="020B0502040204020203" pitchFamily="34" charset="0"/>
                <a:cs typeface="Segoe UI" panose="020B0502040204020203" pitchFamily="34" charset="0"/>
              </a:rPr>
              <a:t>states that a refugee is a </a:t>
            </a:r>
            <a:r>
              <a:rPr lang="en-GB" sz="2200" b="1" dirty="0">
                <a:solidFill>
                  <a:schemeClr val="bg1"/>
                </a:solidFill>
                <a:latin typeface="Segoe UI" panose="020B0502040204020203" pitchFamily="34" charset="0"/>
                <a:cs typeface="Segoe UI" panose="020B0502040204020203" pitchFamily="34" charset="0"/>
              </a:rPr>
              <a:t>“person who has a well-founded fear of persecution for reasons of race, religion, nationality, membership of a particular social group or political opinion, owing to such fear, is unwilling to avail himself of the protection of that country”. </a:t>
            </a:r>
          </a:p>
          <a:p>
            <a:pPr marL="0" indent="0" algn="ctr">
              <a:buNone/>
            </a:pPr>
            <a:br>
              <a:rPr lang="en-GB" sz="2200" dirty="0">
                <a:solidFill>
                  <a:schemeClr val="bg1"/>
                </a:solidFill>
                <a:latin typeface="Segoe UI" panose="020B0502040204020203" pitchFamily="34" charset="0"/>
                <a:cs typeface="Segoe UI" panose="020B0502040204020203" pitchFamily="34" charset="0"/>
              </a:rPr>
            </a:br>
            <a:br>
              <a:rPr lang="en-GB" sz="2200" dirty="0">
                <a:solidFill>
                  <a:schemeClr val="bg1"/>
                </a:solidFill>
                <a:latin typeface="Segoe UI" panose="020B0502040204020203" pitchFamily="34" charset="0"/>
                <a:cs typeface="Segoe UI" panose="020B0502040204020203" pitchFamily="34" charset="0"/>
              </a:rPr>
            </a:br>
            <a:r>
              <a:rPr lang="en-GB" sz="2200" dirty="0">
                <a:solidFill>
                  <a:schemeClr val="bg1"/>
                </a:solidFill>
                <a:latin typeface="Segoe UI" panose="020B0502040204020203" pitchFamily="34" charset="0"/>
                <a:cs typeface="Segoe UI" panose="020B0502040204020203" pitchFamily="34" charset="0"/>
              </a:rPr>
              <a:t>In the leading case of </a:t>
            </a:r>
            <a:r>
              <a:rPr lang="en-GB" sz="2200" b="1" i="1" u="sng" dirty="0" err="1">
                <a:solidFill>
                  <a:schemeClr val="bg1"/>
                </a:solidFill>
                <a:latin typeface="Segoe UI" panose="020B0502040204020203" pitchFamily="34" charset="0"/>
                <a:cs typeface="Segoe UI" panose="020B0502040204020203" pitchFamily="34" charset="0"/>
              </a:rPr>
              <a:t>Fornah</a:t>
            </a:r>
            <a:r>
              <a:rPr lang="en-GB" sz="2200" b="1" i="1" u="sng" dirty="0">
                <a:solidFill>
                  <a:schemeClr val="bg1"/>
                </a:solidFill>
                <a:latin typeface="Segoe UI" panose="020B0502040204020203" pitchFamily="34" charset="0"/>
                <a:cs typeface="Segoe UI" panose="020B0502040204020203" pitchFamily="34" charset="0"/>
              </a:rPr>
              <a:t> (FC) (Appellant) v. SSHD (Respondent) </a:t>
            </a:r>
            <a:r>
              <a:rPr lang="en-GB" sz="2200" b="1" u="sng" dirty="0">
                <a:solidFill>
                  <a:schemeClr val="bg1"/>
                </a:solidFill>
                <a:latin typeface="Segoe UI" panose="020B0502040204020203" pitchFamily="34" charset="0"/>
                <a:cs typeface="Segoe UI" panose="020B0502040204020203" pitchFamily="34" charset="0"/>
              </a:rPr>
              <a:t>[2006] UKHL 46, </a:t>
            </a:r>
            <a:r>
              <a:rPr lang="en-GB" sz="2200" dirty="0">
                <a:solidFill>
                  <a:schemeClr val="bg1"/>
                </a:solidFill>
                <a:latin typeface="Segoe UI" panose="020B0502040204020203" pitchFamily="34" charset="0"/>
                <a:cs typeface="Segoe UI" panose="020B0502040204020203" pitchFamily="34" charset="0"/>
              </a:rPr>
              <a:t>the House of Lords held that FGM constitutes treatment violating Article 3 of European Convention on Human Rights (torture, cruel, inhuman or degrading treatment) and persecution within the Refugee Convention.</a:t>
            </a:r>
            <a:endParaRPr lang="en-US" sz="22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57530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B819-24B6-1748-AF26-6EE225662EC2}"/>
              </a:ext>
            </a:extLst>
          </p:cNvPr>
          <p:cNvSpPr>
            <a:spLocks noGrp="1"/>
          </p:cNvSpPr>
          <p:nvPr>
            <p:ph type="title"/>
          </p:nvPr>
        </p:nvSpPr>
        <p:spPr>
          <a:xfrm>
            <a:off x="1463040" y="685797"/>
            <a:ext cx="8788527" cy="2263779"/>
          </a:xfrm>
        </p:spPr>
        <p:txBody>
          <a:bodyPr anchor="t">
            <a:normAutofit/>
          </a:bodyPr>
          <a:lstStyle/>
          <a:p>
            <a:r>
              <a:rPr lang="en-US" sz="5000" dirty="0">
                <a:solidFill>
                  <a:schemeClr val="accent2"/>
                </a:solidFill>
                <a:latin typeface="Segoe UI" panose="020B0502040204020203" pitchFamily="34" charset="0"/>
                <a:cs typeface="Segoe UI" panose="020B0502040204020203" pitchFamily="34" charset="0"/>
              </a:rPr>
              <a:t>Asylum claim refusals</a:t>
            </a:r>
          </a:p>
        </p:txBody>
      </p:sp>
      <p:sp>
        <p:nvSpPr>
          <p:cNvPr id="3" name="Content Placeholder 2">
            <a:extLst>
              <a:ext uri="{FF2B5EF4-FFF2-40B4-BE49-F238E27FC236}">
                <a16:creationId xmlns:a16="http://schemas.microsoft.com/office/drawing/2014/main" id="{5FC477BA-A3A0-6546-930B-6156039288DE}"/>
              </a:ext>
            </a:extLst>
          </p:cNvPr>
          <p:cNvSpPr>
            <a:spLocks noGrp="1"/>
          </p:cNvSpPr>
          <p:nvPr>
            <p:ph idx="1"/>
          </p:nvPr>
        </p:nvSpPr>
        <p:spPr>
          <a:xfrm>
            <a:off x="1448079" y="2198234"/>
            <a:ext cx="8803488" cy="4659764"/>
          </a:xfrm>
        </p:spPr>
        <p:txBody>
          <a:bodyPr>
            <a:noAutofit/>
          </a:bodyPr>
          <a:lstStyle/>
          <a:p>
            <a:pPr marL="0" indent="0" algn="ctr">
              <a:buNone/>
            </a:pPr>
            <a:r>
              <a:rPr lang="en-GB" sz="2500" b="1" dirty="0">
                <a:solidFill>
                  <a:schemeClr val="bg1"/>
                </a:solidFill>
                <a:latin typeface="Segoe UI" panose="020B0502040204020203" pitchFamily="34" charset="0"/>
                <a:cs typeface="Segoe UI" panose="020B0502040204020203" pitchFamily="34" charset="0"/>
              </a:rPr>
              <a:t>Common arguments:</a:t>
            </a:r>
            <a:br>
              <a:rPr lang="en-GB" sz="1800" b="1" dirty="0">
                <a:solidFill>
                  <a:schemeClr val="bg1"/>
                </a:solidFill>
                <a:latin typeface="Segoe UI" panose="020B0502040204020203" pitchFamily="34" charset="0"/>
                <a:cs typeface="Segoe UI" panose="020B0502040204020203" pitchFamily="34" charset="0"/>
              </a:rPr>
            </a:br>
            <a:br>
              <a:rPr lang="en-GB" sz="1800" b="1" dirty="0">
                <a:solidFill>
                  <a:schemeClr val="bg1"/>
                </a:solidFill>
                <a:latin typeface="Segoe UI" panose="020B0502040204020203" pitchFamily="34" charset="0"/>
                <a:cs typeface="Segoe UI" panose="020B0502040204020203" pitchFamily="34" charset="0"/>
              </a:rPr>
            </a:br>
            <a:br>
              <a:rPr lang="en-GB" sz="1800" dirty="0">
                <a:solidFill>
                  <a:schemeClr val="bg1"/>
                </a:solidFill>
                <a:latin typeface="Segoe UI" panose="020B0502040204020203" pitchFamily="34" charset="0"/>
                <a:cs typeface="Segoe UI" panose="020B0502040204020203" pitchFamily="34" charset="0"/>
              </a:rPr>
            </a:br>
            <a:r>
              <a:rPr lang="en-GB" sz="1800" dirty="0">
                <a:solidFill>
                  <a:schemeClr val="bg1"/>
                </a:solidFill>
                <a:latin typeface="Segoe UI" panose="020B0502040204020203" pitchFamily="34" charset="0"/>
                <a:cs typeface="Segoe UI" panose="020B0502040204020203" pitchFamily="34" charset="0"/>
              </a:rPr>
              <a:t>1. </a:t>
            </a:r>
            <a:r>
              <a:rPr lang="en-GB" sz="2200" dirty="0">
                <a:solidFill>
                  <a:schemeClr val="bg1"/>
                </a:solidFill>
                <a:latin typeface="Segoe UI" panose="020B0502040204020203" pitchFamily="34" charset="0"/>
                <a:cs typeface="Segoe UI" panose="020B0502040204020203" pitchFamily="34" charset="0"/>
              </a:rPr>
              <a:t>High standard of proof </a:t>
            </a:r>
            <a:r>
              <a:rPr lang="en-GB" sz="1800" dirty="0">
                <a:solidFill>
                  <a:schemeClr val="bg1"/>
                </a:solidFill>
                <a:latin typeface="Segoe UI" panose="020B0502040204020203" pitchFamily="34" charset="0"/>
                <a:cs typeface="Segoe UI" panose="020B0502040204020203" pitchFamily="34" charset="0"/>
              </a:rPr>
              <a:t>– seek supporting evidence, how can one prove that a child </a:t>
            </a:r>
            <a:r>
              <a:rPr lang="en-GB" sz="1800" i="1" dirty="0">
                <a:solidFill>
                  <a:schemeClr val="bg1"/>
                </a:solidFill>
                <a:latin typeface="Segoe UI" panose="020B0502040204020203" pitchFamily="34" charset="0"/>
                <a:cs typeface="Segoe UI" panose="020B0502040204020203" pitchFamily="34" charset="0"/>
              </a:rPr>
              <a:t>will </a:t>
            </a:r>
            <a:r>
              <a:rPr lang="en-GB" sz="1800" dirty="0">
                <a:solidFill>
                  <a:schemeClr val="bg1"/>
                </a:solidFill>
                <a:latin typeface="Segoe UI" panose="020B0502040204020203" pitchFamily="34" charset="0"/>
                <a:cs typeface="Segoe UI" panose="020B0502040204020203" pitchFamily="34" charset="0"/>
              </a:rPr>
              <a:t>be cut? </a:t>
            </a:r>
          </a:p>
          <a:p>
            <a:pPr marL="0" indent="0" algn="ctr">
              <a:buNone/>
            </a:pPr>
            <a:r>
              <a:rPr lang="en-GB" sz="1800" dirty="0">
                <a:solidFill>
                  <a:schemeClr val="bg1"/>
                </a:solidFill>
                <a:latin typeface="Segoe UI" panose="020B0502040204020203" pitchFamily="34" charset="0"/>
                <a:cs typeface="Segoe UI" panose="020B0502040204020203" pitchFamily="34" charset="0"/>
              </a:rPr>
              <a:t>2. </a:t>
            </a:r>
            <a:r>
              <a:rPr lang="en-GB" sz="2200" dirty="0">
                <a:solidFill>
                  <a:schemeClr val="bg1"/>
                </a:solidFill>
                <a:latin typeface="Segoe UI" panose="020B0502040204020203" pitchFamily="34" charset="0"/>
                <a:cs typeface="Segoe UI" panose="020B0502040204020203" pitchFamily="34" charset="0"/>
              </a:rPr>
              <a:t>Credibility</a:t>
            </a:r>
            <a:r>
              <a:rPr lang="en-GB" sz="1800" dirty="0">
                <a:solidFill>
                  <a:schemeClr val="bg1"/>
                </a:solidFill>
                <a:latin typeface="Segoe UI" panose="020B0502040204020203" pitchFamily="34" charset="0"/>
                <a:cs typeface="Segoe UI" panose="020B0502040204020203" pitchFamily="34" charset="0"/>
              </a:rPr>
              <a:t> – delay in claiming asylum </a:t>
            </a:r>
            <a:r>
              <a:rPr lang="en-GB" sz="1800" i="1" dirty="0">
                <a:solidFill>
                  <a:schemeClr val="bg1"/>
                </a:solidFill>
                <a:latin typeface="Segoe UI" panose="020B0502040204020203" pitchFamily="34" charset="0"/>
                <a:cs typeface="Segoe UI" panose="020B0502040204020203" pitchFamily="34" charset="0"/>
              </a:rPr>
              <a:t>(</a:t>
            </a:r>
            <a:r>
              <a:rPr lang="en-GB" sz="1800" i="1" dirty="0" err="1">
                <a:solidFill>
                  <a:schemeClr val="bg1"/>
                </a:solidFill>
                <a:latin typeface="Segoe UI" panose="020B0502040204020203" pitchFamily="34" charset="0"/>
                <a:cs typeface="Segoe UI" panose="020B0502040204020203" pitchFamily="34" charset="0"/>
              </a:rPr>
              <a:t>Ameh</a:t>
            </a:r>
            <a:r>
              <a:rPr lang="en-GB" sz="1800" i="1" dirty="0">
                <a:solidFill>
                  <a:schemeClr val="bg1"/>
                </a:solidFill>
                <a:latin typeface="Segoe UI" panose="020B0502040204020203" pitchFamily="34" charset="0"/>
                <a:cs typeface="Segoe UI" panose="020B0502040204020203" pitchFamily="34" charset="0"/>
              </a:rPr>
              <a:t> v UK) </a:t>
            </a:r>
            <a:r>
              <a:rPr lang="en-GB" sz="1800" dirty="0">
                <a:solidFill>
                  <a:schemeClr val="bg1"/>
                </a:solidFill>
                <a:latin typeface="Segoe UI" panose="020B0502040204020203" pitchFamily="34" charset="0"/>
                <a:cs typeface="Segoe UI" panose="020B0502040204020203" pitchFamily="34" charset="0"/>
              </a:rPr>
              <a:t>(Decision) App no 4539/11 (ECtHR, 2011); lack of knowledge about FGM community and prevalence rates; not describing the trauma in detail or being inconsistent; not reporting FGM to the police; conflict between claimant’s account and country policy; family protection.</a:t>
            </a:r>
            <a:br>
              <a:rPr lang="en-GB" sz="1800" dirty="0">
                <a:solidFill>
                  <a:schemeClr val="bg1"/>
                </a:solidFill>
                <a:latin typeface="Segoe UI" panose="020B0502040204020203" pitchFamily="34" charset="0"/>
                <a:cs typeface="Segoe UI" panose="020B0502040204020203" pitchFamily="34" charset="0"/>
              </a:rPr>
            </a:br>
            <a:br>
              <a:rPr lang="en-GB" sz="1800" dirty="0">
                <a:solidFill>
                  <a:schemeClr val="bg1"/>
                </a:solidFill>
                <a:latin typeface="Segoe UI" panose="020B0502040204020203" pitchFamily="34" charset="0"/>
                <a:cs typeface="Segoe UI" panose="020B0502040204020203" pitchFamily="34" charset="0"/>
              </a:rPr>
            </a:br>
            <a:r>
              <a:rPr lang="en-GB" sz="1800" dirty="0">
                <a:solidFill>
                  <a:schemeClr val="bg1"/>
                </a:solidFill>
                <a:latin typeface="Segoe UI" panose="020B0502040204020203" pitchFamily="34" charset="0"/>
                <a:cs typeface="Segoe UI" panose="020B0502040204020203" pitchFamily="34" charset="0"/>
              </a:rPr>
              <a:t>3. </a:t>
            </a:r>
            <a:r>
              <a:rPr lang="en-GB" sz="2200" dirty="0">
                <a:solidFill>
                  <a:schemeClr val="bg1"/>
                </a:solidFill>
                <a:latin typeface="Segoe UI" panose="020B0502040204020203" pitchFamily="34" charset="0"/>
                <a:cs typeface="Segoe UI" panose="020B0502040204020203" pitchFamily="34" charset="0"/>
              </a:rPr>
              <a:t>Internal relocation </a:t>
            </a:r>
            <a:r>
              <a:rPr lang="en-GB" sz="1800" dirty="0">
                <a:solidFill>
                  <a:schemeClr val="bg1"/>
                </a:solidFill>
                <a:latin typeface="Segoe UI" panose="020B0502040204020203" pitchFamily="34" charset="0"/>
                <a:cs typeface="Segoe UI" panose="020B0502040204020203" pitchFamily="34" charset="0"/>
              </a:rPr>
              <a:t>in country as a single woman and lone parent &amp; NGO support.</a:t>
            </a:r>
            <a:br>
              <a:rPr lang="en-GB" sz="1800" dirty="0">
                <a:solidFill>
                  <a:schemeClr val="bg1"/>
                </a:solidFill>
                <a:latin typeface="Segoe UI" panose="020B0502040204020203" pitchFamily="34" charset="0"/>
                <a:cs typeface="Segoe UI" panose="020B0502040204020203" pitchFamily="34" charset="0"/>
              </a:rPr>
            </a:br>
            <a:br>
              <a:rPr lang="en-GB" sz="1800" dirty="0">
                <a:solidFill>
                  <a:schemeClr val="bg1"/>
                </a:solidFill>
                <a:latin typeface="Segoe UI" panose="020B0502040204020203" pitchFamily="34" charset="0"/>
                <a:cs typeface="Segoe UI" panose="020B0502040204020203" pitchFamily="34" charset="0"/>
              </a:rPr>
            </a:br>
            <a:r>
              <a:rPr lang="en-GB" sz="1800" dirty="0">
                <a:solidFill>
                  <a:schemeClr val="bg1"/>
                </a:solidFill>
                <a:latin typeface="Segoe UI" panose="020B0502040204020203" pitchFamily="34" charset="0"/>
                <a:cs typeface="Segoe UI" panose="020B0502040204020203" pitchFamily="34" charset="0"/>
              </a:rPr>
              <a:t>4. </a:t>
            </a:r>
            <a:r>
              <a:rPr lang="en-GB" sz="2200" dirty="0">
                <a:solidFill>
                  <a:schemeClr val="bg1"/>
                </a:solidFill>
                <a:latin typeface="Segoe UI" panose="020B0502040204020203" pitchFamily="34" charset="0"/>
                <a:cs typeface="Segoe UI" panose="020B0502040204020203" pitchFamily="34" charset="0"/>
              </a:rPr>
              <a:t>State protection </a:t>
            </a:r>
            <a:r>
              <a:rPr lang="en-GB" sz="1800" dirty="0">
                <a:solidFill>
                  <a:schemeClr val="bg1"/>
                </a:solidFill>
                <a:latin typeface="Segoe UI" panose="020B0502040204020203" pitchFamily="34" charset="0"/>
                <a:cs typeface="Segoe UI" panose="020B0502040204020203" pitchFamily="34" charset="0"/>
              </a:rPr>
              <a:t>– e.g. FGM is a criminal offence in Nigeria.</a:t>
            </a:r>
            <a:endParaRPr lang="en-US" sz="18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81865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75D0-9617-4343-BBA7-6334D34B7C98}"/>
              </a:ext>
            </a:extLst>
          </p:cNvPr>
          <p:cNvSpPr>
            <a:spLocks noGrp="1"/>
          </p:cNvSpPr>
          <p:nvPr>
            <p:ph type="title"/>
          </p:nvPr>
        </p:nvSpPr>
        <p:spPr>
          <a:xfrm>
            <a:off x="838200" y="963877"/>
            <a:ext cx="3494362" cy="4930246"/>
          </a:xfrm>
        </p:spPr>
        <p:txBody>
          <a:bodyPr>
            <a:normAutofit/>
          </a:bodyPr>
          <a:lstStyle/>
          <a:p>
            <a:pPr algn="ctr"/>
            <a:r>
              <a:rPr lang="en-US" dirty="0">
                <a:solidFill>
                  <a:schemeClr val="accent2"/>
                </a:solidFill>
                <a:latin typeface="Segoe UI" panose="020B0502040204020203" pitchFamily="34" charset="0"/>
                <a:cs typeface="Segoe UI" panose="020B0502040204020203" pitchFamily="34" charset="0"/>
              </a:rPr>
              <a:t>FGM Protection Orders</a:t>
            </a:r>
            <a:br>
              <a:rPr lang="en-US" dirty="0">
                <a:solidFill>
                  <a:schemeClr val="accent2"/>
                </a:solidFill>
                <a:latin typeface="Segoe UI" panose="020B0502040204020203" pitchFamily="34" charset="0"/>
                <a:cs typeface="Segoe UI" panose="020B0502040204020203" pitchFamily="34" charset="0"/>
              </a:rPr>
            </a:br>
            <a:br>
              <a:rPr lang="en-US" dirty="0">
                <a:solidFill>
                  <a:schemeClr val="accent2"/>
                </a:solidFill>
                <a:latin typeface="Segoe UI" panose="020B0502040204020203" pitchFamily="34" charset="0"/>
                <a:cs typeface="Segoe UI" panose="020B0502040204020203" pitchFamily="34" charset="0"/>
              </a:rPr>
            </a:br>
            <a:r>
              <a:rPr lang="en-US" dirty="0">
                <a:solidFill>
                  <a:schemeClr val="accent2"/>
                </a:solidFill>
                <a:latin typeface="Segoe UI" panose="020B0502040204020203" pitchFamily="34" charset="0"/>
                <a:cs typeface="Segoe UI" panose="020B0502040204020203" pitchFamily="34" charset="0"/>
              </a:rPr>
              <a:t>Schedule 2, FGM Act 2003</a:t>
            </a:r>
          </a:p>
        </p:txBody>
      </p:sp>
      <p:sp>
        <p:nvSpPr>
          <p:cNvPr id="3" name="Content Placeholder 2">
            <a:extLst>
              <a:ext uri="{FF2B5EF4-FFF2-40B4-BE49-F238E27FC236}">
                <a16:creationId xmlns:a16="http://schemas.microsoft.com/office/drawing/2014/main" id="{D934930C-61A6-C34B-93E2-5A71CE89514D}"/>
              </a:ext>
            </a:extLst>
          </p:cNvPr>
          <p:cNvSpPr>
            <a:spLocks noGrp="1"/>
          </p:cNvSpPr>
          <p:nvPr>
            <p:ph idx="1"/>
          </p:nvPr>
        </p:nvSpPr>
        <p:spPr>
          <a:xfrm>
            <a:off x="4976031" y="734289"/>
            <a:ext cx="6483638" cy="5389422"/>
          </a:xfrm>
        </p:spPr>
        <p:txBody>
          <a:bodyPr anchor="ctr">
            <a:noAutofit/>
          </a:bodyPr>
          <a:lstStyle/>
          <a:p>
            <a:pPr marL="0" indent="0">
              <a:buNone/>
            </a:pPr>
            <a:r>
              <a:rPr lang="en-GB" sz="1200" b="1" dirty="0">
                <a:solidFill>
                  <a:schemeClr val="bg1"/>
                </a:solidFill>
                <a:latin typeface="Segoe UI" panose="020B0502040204020203" pitchFamily="34" charset="0"/>
                <a:cs typeface="Segoe UI" panose="020B0502040204020203" pitchFamily="34" charset="0"/>
              </a:rPr>
              <a:t>Power to make FGM protection order</a:t>
            </a:r>
          </a:p>
          <a:p>
            <a:pPr marL="0" indent="0">
              <a:buNone/>
            </a:pPr>
            <a:endParaRPr lang="en-GB" sz="1200" dirty="0">
              <a:solidFill>
                <a:schemeClr val="bg1"/>
              </a:solidFill>
              <a:latin typeface="Segoe UI" panose="020B0502040204020203" pitchFamily="34" charset="0"/>
              <a:cs typeface="Segoe UI" panose="020B0502040204020203" pitchFamily="34" charset="0"/>
            </a:endParaRPr>
          </a:p>
          <a:p>
            <a:pPr marL="0" indent="0">
              <a:buNone/>
            </a:pPr>
            <a:r>
              <a:rPr lang="en-GB" sz="1200" dirty="0">
                <a:solidFill>
                  <a:schemeClr val="bg1"/>
                </a:solidFill>
                <a:latin typeface="Segoe UI" panose="020B0502040204020203" pitchFamily="34" charset="0"/>
                <a:cs typeface="Segoe UI" panose="020B0502040204020203" pitchFamily="34" charset="0"/>
              </a:rPr>
              <a:t>1(1)The court in England and Wales may make an order (an “FGM protection order”) for the purposes of—</a:t>
            </a:r>
          </a:p>
          <a:p>
            <a:pPr marL="0" indent="0">
              <a:buNone/>
            </a:pPr>
            <a:r>
              <a:rPr lang="en-GB" sz="1200" dirty="0">
                <a:solidFill>
                  <a:schemeClr val="bg1"/>
                </a:solidFill>
                <a:latin typeface="Segoe UI" panose="020B0502040204020203" pitchFamily="34" charset="0"/>
                <a:cs typeface="Segoe UI" panose="020B0502040204020203" pitchFamily="34" charset="0"/>
              </a:rPr>
              <a:t>(a)protecting a girl against the commission of a genital mutilation offence, or</a:t>
            </a:r>
          </a:p>
          <a:p>
            <a:pPr marL="0" indent="0">
              <a:buNone/>
            </a:pPr>
            <a:r>
              <a:rPr lang="en-GB" sz="1200" dirty="0">
                <a:solidFill>
                  <a:schemeClr val="bg1"/>
                </a:solidFill>
                <a:latin typeface="Segoe UI" panose="020B0502040204020203" pitchFamily="34" charset="0"/>
                <a:cs typeface="Segoe UI" panose="020B0502040204020203" pitchFamily="34" charset="0"/>
              </a:rPr>
              <a:t>(b)protecting a girl against whom any such offence has been committed.</a:t>
            </a:r>
          </a:p>
          <a:p>
            <a:pPr marL="0" indent="0">
              <a:buNone/>
            </a:pPr>
            <a:endParaRPr lang="en-GB" sz="1200" dirty="0">
              <a:solidFill>
                <a:schemeClr val="bg1"/>
              </a:solidFill>
              <a:latin typeface="Segoe UI" panose="020B0502040204020203" pitchFamily="34" charset="0"/>
              <a:cs typeface="Segoe UI" panose="020B0502040204020203" pitchFamily="34" charset="0"/>
            </a:endParaRPr>
          </a:p>
          <a:p>
            <a:pPr marL="0" indent="0">
              <a:buNone/>
            </a:pPr>
            <a:r>
              <a:rPr lang="en-GB" sz="1200" b="1" dirty="0">
                <a:solidFill>
                  <a:schemeClr val="bg1"/>
                </a:solidFill>
                <a:latin typeface="Segoe UI" panose="020B0502040204020203" pitchFamily="34" charset="0"/>
                <a:cs typeface="Segoe UI" panose="020B0502040204020203" pitchFamily="34" charset="0"/>
              </a:rPr>
              <a:t>(2)In deciding whether to exercise its powers under this paragraph and, if so, in what manner, the court must have regard to all the circumstances, including the need to secure the health, safety and well-being of the girl to be protected.</a:t>
            </a:r>
          </a:p>
          <a:p>
            <a:pPr marL="0" indent="0">
              <a:buNone/>
            </a:pPr>
            <a:endParaRPr lang="en-GB" sz="1200" dirty="0">
              <a:solidFill>
                <a:schemeClr val="bg1"/>
              </a:solidFill>
              <a:latin typeface="Segoe UI" panose="020B0502040204020203" pitchFamily="34" charset="0"/>
              <a:cs typeface="Segoe UI" panose="020B0502040204020203" pitchFamily="34" charset="0"/>
            </a:endParaRPr>
          </a:p>
          <a:p>
            <a:pPr marL="0" indent="0">
              <a:buNone/>
            </a:pPr>
            <a:r>
              <a:rPr lang="en-GB" sz="1200" dirty="0">
                <a:solidFill>
                  <a:schemeClr val="bg1"/>
                </a:solidFill>
                <a:latin typeface="Segoe UI" panose="020B0502040204020203" pitchFamily="34" charset="0"/>
                <a:cs typeface="Segoe UI" panose="020B0502040204020203" pitchFamily="34" charset="0"/>
              </a:rPr>
              <a:t>(3)An FGM protection order may contain—</a:t>
            </a:r>
          </a:p>
          <a:p>
            <a:pPr marL="0" indent="0">
              <a:buNone/>
            </a:pPr>
            <a:r>
              <a:rPr lang="en-GB" sz="1200" dirty="0">
                <a:solidFill>
                  <a:schemeClr val="bg1"/>
                </a:solidFill>
                <a:latin typeface="Segoe UI" panose="020B0502040204020203" pitchFamily="34" charset="0"/>
                <a:cs typeface="Segoe UI" panose="020B0502040204020203" pitchFamily="34" charset="0"/>
              </a:rPr>
              <a:t>(a)such prohibitions, restrictions or requirements, and</a:t>
            </a:r>
          </a:p>
          <a:p>
            <a:pPr marL="0" indent="0">
              <a:buNone/>
            </a:pPr>
            <a:r>
              <a:rPr lang="en-GB" sz="1200" dirty="0">
                <a:solidFill>
                  <a:schemeClr val="bg1"/>
                </a:solidFill>
                <a:latin typeface="Segoe UI" panose="020B0502040204020203" pitchFamily="34" charset="0"/>
                <a:cs typeface="Segoe UI" panose="020B0502040204020203" pitchFamily="34" charset="0"/>
              </a:rPr>
              <a:t>(b)such other terms,</a:t>
            </a:r>
          </a:p>
          <a:p>
            <a:pPr marL="0" indent="0">
              <a:buNone/>
            </a:pPr>
            <a:r>
              <a:rPr lang="en-GB" sz="1200" dirty="0">
                <a:solidFill>
                  <a:schemeClr val="bg1"/>
                </a:solidFill>
                <a:latin typeface="Segoe UI" panose="020B0502040204020203" pitchFamily="34" charset="0"/>
                <a:cs typeface="Segoe UI" panose="020B0502040204020203" pitchFamily="34" charset="0"/>
              </a:rPr>
              <a:t>as the court considers appropriate for the purposes of the order. </a:t>
            </a:r>
          </a:p>
          <a:p>
            <a:pPr marL="0" indent="0">
              <a:buNone/>
            </a:pPr>
            <a:endParaRPr lang="en-GB" sz="1200" dirty="0">
              <a:solidFill>
                <a:schemeClr val="bg1"/>
              </a:solidFill>
              <a:latin typeface="Segoe UI" panose="020B0502040204020203" pitchFamily="34" charset="0"/>
              <a:cs typeface="Segoe UI" panose="020B0502040204020203" pitchFamily="34" charset="0"/>
            </a:endParaRPr>
          </a:p>
          <a:p>
            <a:pPr marL="0" indent="0">
              <a:buNone/>
            </a:pPr>
            <a:r>
              <a:rPr lang="en-GB" sz="1200" b="1" dirty="0">
                <a:solidFill>
                  <a:schemeClr val="bg1"/>
                </a:solidFill>
                <a:latin typeface="Segoe UI" panose="020B0502040204020203" pitchFamily="34" charset="0"/>
                <a:cs typeface="Segoe UI" panose="020B0502040204020203" pitchFamily="34" charset="0"/>
              </a:rPr>
              <a:t>(4)The terms of an FGM protection order may, in particular, relate to—</a:t>
            </a:r>
          </a:p>
          <a:p>
            <a:pPr marL="0" indent="0">
              <a:buNone/>
            </a:pPr>
            <a:r>
              <a:rPr lang="en-GB" sz="1200" b="1" dirty="0">
                <a:solidFill>
                  <a:schemeClr val="bg1"/>
                </a:solidFill>
                <a:latin typeface="Segoe UI" panose="020B0502040204020203" pitchFamily="34" charset="0"/>
                <a:cs typeface="Segoe UI" panose="020B0502040204020203" pitchFamily="34" charset="0"/>
              </a:rPr>
              <a:t>(a)conduct outside England and Wales as well as (or instead of) conduct within England and Wales;</a:t>
            </a:r>
          </a:p>
          <a:p>
            <a:pPr marL="0" indent="0">
              <a:buNone/>
            </a:pPr>
            <a:r>
              <a:rPr lang="en-GB" sz="1200" dirty="0">
                <a:solidFill>
                  <a:schemeClr val="bg1"/>
                </a:solidFill>
                <a:latin typeface="Segoe UI" panose="020B0502040204020203" pitchFamily="34" charset="0"/>
                <a:cs typeface="Segoe UI" panose="020B0502040204020203" pitchFamily="34" charset="0"/>
              </a:rPr>
              <a:t>(b)respondents who are, or may become, involved in other respects as well as (or instead of) respondents who commit or attempt to commit, or may commit or attempt to commit, a genital mutilation offence against a girl;</a:t>
            </a:r>
          </a:p>
          <a:p>
            <a:pPr marL="0" indent="0">
              <a:buNone/>
            </a:pPr>
            <a:r>
              <a:rPr lang="en-GB" sz="1200" dirty="0">
                <a:solidFill>
                  <a:schemeClr val="bg1"/>
                </a:solidFill>
                <a:latin typeface="Segoe UI" panose="020B0502040204020203" pitchFamily="34" charset="0"/>
                <a:cs typeface="Segoe UI" panose="020B0502040204020203" pitchFamily="34" charset="0"/>
              </a:rPr>
              <a:t>(c)other persons who are, or may become, involved in other respects as well as respondents of any kind.</a:t>
            </a:r>
          </a:p>
        </p:txBody>
      </p:sp>
    </p:spTree>
    <p:extLst>
      <p:ext uri="{BB962C8B-B14F-4D97-AF65-F5344CB8AC3E}">
        <p14:creationId xmlns:p14="http://schemas.microsoft.com/office/powerpoint/2010/main" val="3270314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B819-24B6-1748-AF26-6EE225662EC2}"/>
              </a:ext>
            </a:extLst>
          </p:cNvPr>
          <p:cNvSpPr>
            <a:spLocks noGrp="1"/>
          </p:cNvSpPr>
          <p:nvPr>
            <p:ph type="title"/>
          </p:nvPr>
        </p:nvSpPr>
        <p:spPr>
          <a:xfrm>
            <a:off x="496784" y="142504"/>
            <a:ext cx="10515600" cy="1325563"/>
          </a:xfrm>
        </p:spPr>
        <p:txBody>
          <a:bodyPr/>
          <a:lstStyle/>
          <a:p>
            <a:r>
              <a:rPr lang="en-US" dirty="0">
                <a:solidFill>
                  <a:schemeClr val="accent2"/>
                </a:solidFill>
                <a:latin typeface="Segoe UI" panose="020B0502040204020203" pitchFamily="34" charset="0"/>
                <a:cs typeface="Segoe UI" panose="020B0502040204020203" pitchFamily="34" charset="0"/>
              </a:rPr>
              <a:t>FGM Protection Orders</a:t>
            </a:r>
          </a:p>
        </p:txBody>
      </p:sp>
      <p:sp>
        <p:nvSpPr>
          <p:cNvPr id="3" name="Content Placeholder 2">
            <a:extLst>
              <a:ext uri="{FF2B5EF4-FFF2-40B4-BE49-F238E27FC236}">
                <a16:creationId xmlns:a16="http://schemas.microsoft.com/office/drawing/2014/main" id="{5FC477BA-A3A0-6546-930B-6156039288DE}"/>
              </a:ext>
            </a:extLst>
          </p:cNvPr>
          <p:cNvSpPr>
            <a:spLocks noGrp="1"/>
          </p:cNvSpPr>
          <p:nvPr>
            <p:ph idx="1"/>
          </p:nvPr>
        </p:nvSpPr>
        <p:spPr>
          <a:xfrm>
            <a:off x="496784" y="1285463"/>
            <a:ext cx="11327081" cy="5412220"/>
          </a:xfrm>
        </p:spPr>
        <p:txBody>
          <a:bodyPr>
            <a:noAutofit/>
          </a:bodyPr>
          <a:lstStyle/>
          <a:p>
            <a:pPr marL="285750" indent="-285750" algn="just">
              <a:buFont typeface="Arial"/>
              <a:buChar char="•"/>
            </a:pPr>
            <a:r>
              <a:rPr lang="en-US" sz="1500" dirty="0">
                <a:solidFill>
                  <a:schemeClr val="bg1"/>
                </a:solidFill>
              </a:rPr>
              <a:t>FGM was made a criminal offence in 1985 in England and Wales, </a:t>
            </a:r>
            <a:r>
              <a:rPr lang="en-US" sz="1500" i="1" dirty="0">
                <a:solidFill>
                  <a:schemeClr val="bg1"/>
                </a:solidFill>
              </a:rPr>
              <a:t>Prohibition of Female Circumcision Act 1985 </a:t>
            </a:r>
            <a:r>
              <a:rPr lang="en-US" sz="1500" dirty="0">
                <a:solidFill>
                  <a:schemeClr val="bg1"/>
                </a:solidFill>
              </a:rPr>
              <a:t>yet there has only been one criminal conviction for FGM despite the significant numbers of women and girls whom have undergone FGM. As a result, the government introduced FGMPOs under the Serious Crime Act 2015 to prevent FGM from taking place.</a:t>
            </a:r>
          </a:p>
          <a:p>
            <a:pPr marL="285750" indent="-285750" algn="just">
              <a:buFont typeface="Arial"/>
              <a:buChar char="•"/>
            </a:pPr>
            <a:r>
              <a:rPr lang="en-US" sz="1500" dirty="0">
                <a:solidFill>
                  <a:schemeClr val="bg1"/>
                </a:solidFill>
              </a:rPr>
              <a:t>FGM Protection Orders modelled on Forced Marriage Protection Orders.</a:t>
            </a:r>
          </a:p>
          <a:p>
            <a:pPr marL="285750" indent="-285750" algn="just">
              <a:buFont typeface="Arial"/>
              <a:buChar char="•"/>
            </a:pPr>
            <a:r>
              <a:rPr lang="en-US" sz="1500" dirty="0">
                <a:solidFill>
                  <a:schemeClr val="bg1"/>
                </a:solidFill>
              </a:rPr>
              <a:t>Purpose</a:t>
            </a:r>
            <a:r>
              <a:rPr lang="en-US" sz="1500" i="1" dirty="0">
                <a:solidFill>
                  <a:schemeClr val="bg1"/>
                </a:solidFill>
              </a:rPr>
              <a:t>: preventative measure.</a:t>
            </a:r>
            <a:endParaRPr lang="en-US" sz="1500" dirty="0">
              <a:solidFill>
                <a:schemeClr val="bg1"/>
              </a:solidFill>
            </a:endParaRPr>
          </a:p>
          <a:p>
            <a:pPr marL="285750" indent="-285750" algn="just">
              <a:buFont typeface="Arial"/>
              <a:buChar char="•"/>
            </a:pPr>
            <a:r>
              <a:rPr lang="en-US" sz="1500" dirty="0">
                <a:solidFill>
                  <a:schemeClr val="bg1"/>
                </a:solidFill>
              </a:rPr>
              <a:t>Injunctive remedy designed to encourage women/girls to seek legal protection through the courts.</a:t>
            </a:r>
          </a:p>
          <a:p>
            <a:pPr marL="285750" indent="-285750" algn="just">
              <a:buFont typeface="Arial"/>
              <a:buChar char="•"/>
            </a:pPr>
            <a:r>
              <a:rPr lang="en-US" sz="1500" dirty="0">
                <a:solidFill>
                  <a:schemeClr val="bg1"/>
                </a:solidFill>
              </a:rPr>
              <a:t>Legal test: Consider all the circumstances including the health, safety, and well-being of the girl.</a:t>
            </a:r>
          </a:p>
          <a:p>
            <a:pPr marL="285750" indent="-285750" algn="just">
              <a:buFont typeface="Arial"/>
              <a:buChar char="•"/>
            </a:pPr>
            <a:r>
              <a:rPr lang="en-US" sz="1500" dirty="0">
                <a:solidFill>
                  <a:schemeClr val="bg1"/>
                </a:solidFill>
              </a:rPr>
              <a:t>Breach of an order becomes indictable as a criminal offence, up to 5 years imprisonment, fine or both.</a:t>
            </a:r>
          </a:p>
          <a:p>
            <a:pPr marL="285750" indent="-285750" algn="just">
              <a:buFont typeface="Arial"/>
              <a:buChar char="•"/>
            </a:pPr>
            <a:r>
              <a:rPr lang="en-US" sz="1500" dirty="0">
                <a:solidFill>
                  <a:schemeClr val="bg1"/>
                </a:solidFill>
              </a:rPr>
              <a:t>An order can be made to protect either a girl at risk of FGM or to protect a girl when FGM has been committed. </a:t>
            </a:r>
          </a:p>
          <a:p>
            <a:pPr marL="285750" indent="-285750" algn="just">
              <a:buFont typeface="Arial"/>
              <a:buChar char="•"/>
            </a:pPr>
            <a:r>
              <a:rPr lang="en-US" sz="1500" dirty="0">
                <a:solidFill>
                  <a:schemeClr val="bg1"/>
                </a:solidFill>
              </a:rPr>
              <a:t>Order can include prohibitions/restrictions and other requirements to protect a girl. For example:</a:t>
            </a:r>
          </a:p>
          <a:p>
            <a:pPr marL="742950" lvl="1" indent="-285750" algn="just">
              <a:buFont typeface="Arial"/>
              <a:buChar char="•"/>
            </a:pPr>
            <a:r>
              <a:rPr lang="en-US" sz="1500" dirty="0">
                <a:solidFill>
                  <a:schemeClr val="bg1"/>
                </a:solidFill>
              </a:rPr>
              <a:t>Removal of the passport of the protected person; </a:t>
            </a:r>
          </a:p>
          <a:p>
            <a:pPr marL="742950" lvl="1" indent="-285750" algn="just">
              <a:buFont typeface="Arial"/>
              <a:buChar char="•"/>
            </a:pPr>
            <a:r>
              <a:rPr lang="en-US" sz="1500" dirty="0">
                <a:solidFill>
                  <a:schemeClr val="bg1"/>
                </a:solidFill>
              </a:rPr>
              <a:t>Protected person cannot leave the jurisdiction (port alert); </a:t>
            </a:r>
          </a:p>
          <a:p>
            <a:pPr marL="742950" lvl="1" indent="-285750" algn="just">
              <a:buFont typeface="Arial"/>
              <a:buChar char="•"/>
            </a:pPr>
            <a:r>
              <a:rPr lang="en-US" sz="1500" dirty="0">
                <a:solidFill>
                  <a:schemeClr val="bg1"/>
                </a:solidFill>
              </a:rPr>
              <a:t>Medical examination; </a:t>
            </a:r>
          </a:p>
          <a:p>
            <a:pPr marL="742950" lvl="1" indent="-285750" algn="just">
              <a:buFont typeface="Arial"/>
              <a:buChar char="•"/>
            </a:pPr>
            <a:r>
              <a:rPr lang="en-US" sz="1500" dirty="0">
                <a:solidFill>
                  <a:schemeClr val="bg1"/>
                </a:solidFill>
              </a:rPr>
              <a:t>Risk assessment ordered; </a:t>
            </a:r>
          </a:p>
          <a:p>
            <a:pPr marL="742950" lvl="1" indent="-285750" algn="just">
              <a:buFont typeface="Arial"/>
              <a:buChar char="•"/>
            </a:pPr>
            <a:r>
              <a:rPr lang="en-US" sz="1500" dirty="0">
                <a:solidFill>
                  <a:schemeClr val="bg1"/>
                </a:solidFill>
              </a:rPr>
              <a:t>Prohibition of named respondent having contact with the protected person.</a:t>
            </a:r>
          </a:p>
          <a:p>
            <a:pPr marL="285750" indent="-285750" algn="just">
              <a:buFont typeface="Arial"/>
              <a:buChar char="•"/>
            </a:pPr>
            <a:r>
              <a:rPr lang="en-US" sz="1500" dirty="0">
                <a:solidFill>
                  <a:schemeClr val="bg1"/>
                </a:solidFill>
              </a:rPr>
              <a:t>Order may relate to conduct outside England &amp; Wales as well as within the country. However, the enforcement of an order relating to conduct outside of the jurisdiction obviously has a number of barriers.</a:t>
            </a:r>
          </a:p>
          <a:p>
            <a:pPr marL="285750" indent="-285750" algn="just">
              <a:buFont typeface="Arial"/>
              <a:buChar char="•"/>
            </a:pPr>
            <a:r>
              <a:rPr lang="en-US" sz="1500" dirty="0">
                <a:solidFill>
                  <a:schemeClr val="bg1"/>
                </a:solidFill>
              </a:rPr>
              <a:t>Order for specified period of time or until varied or discharged.</a:t>
            </a:r>
          </a:p>
          <a:p>
            <a:pPr marL="285750" indent="-285750" algn="just">
              <a:buFont typeface="Arial"/>
              <a:buChar char="•"/>
            </a:pPr>
            <a:endParaRPr lang="en-US" sz="1500" dirty="0">
              <a:solidFill>
                <a:schemeClr val="bg1"/>
              </a:solidFill>
            </a:endParaRPr>
          </a:p>
          <a:p>
            <a:endParaRPr lang="en-US" sz="1500" dirty="0">
              <a:solidFill>
                <a:schemeClr val="bg1"/>
              </a:solidFill>
            </a:endParaRPr>
          </a:p>
        </p:txBody>
      </p:sp>
    </p:spTree>
    <p:extLst>
      <p:ext uri="{BB962C8B-B14F-4D97-AF65-F5344CB8AC3E}">
        <p14:creationId xmlns:p14="http://schemas.microsoft.com/office/powerpoint/2010/main" val="3743338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B819-24B6-1748-AF26-6EE225662EC2}"/>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a:solidFill>
                  <a:srgbClr val="FFFFFF"/>
                </a:solidFill>
              </a:rPr>
              <a:t>FGMPOs Statistics</a:t>
            </a:r>
          </a:p>
        </p:txBody>
      </p:sp>
      <p:sp>
        <p:nvSpPr>
          <p:cNvPr id="8" name="Content Placeholder 2">
            <a:extLst>
              <a:ext uri="{FF2B5EF4-FFF2-40B4-BE49-F238E27FC236}">
                <a16:creationId xmlns:a16="http://schemas.microsoft.com/office/drawing/2014/main" id="{DD59D048-FF05-784D-B641-97AFDE44501B}"/>
              </a:ext>
            </a:extLst>
          </p:cNvPr>
          <p:cNvSpPr>
            <a:spLocks noGrp="1"/>
          </p:cNvSpPr>
          <p:nvPr>
            <p:ph idx="1"/>
          </p:nvPr>
        </p:nvSpPr>
        <p:spPr>
          <a:xfrm>
            <a:off x="4038600" y="5169880"/>
            <a:ext cx="7188199" cy="1500429"/>
          </a:xfrm>
        </p:spPr>
        <p:txBody>
          <a:bodyPr>
            <a:normAutofit/>
          </a:bodyPr>
          <a:lstStyle/>
          <a:p>
            <a:pPr marL="0" indent="0" algn="ctr">
              <a:buNone/>
            </a:pPr>
            <a:r>
              <a:rPr lang="en-AU" sz="1800" dirty="0">
                <a:solidFill>
                  <a:schemeClr val="accent5">
                    <a:lumMod val="50000"/>
                  </a:schemeClr>
                </a:solidFill>
              </a:rPr>
              <a:t>Family Court data from July 2015 to September 2019: a total of 408 applications for FGMPOs were made to the Family Court in England and Wales. From these applications 489 orders were made</a:t>
            </a:r>
            <a:r>
              <a:rPr lang="en-GB" sz="1800" dirty="0">
                <a:solidFill>
                  <a:schemeClr val="accent5">
                    <a:lumMod val="50000"/>
                  </a:schemeClr>
                </a:solidFill>
              </a:rPr>
              <a:t>.</a:t>
            </a:r>
            <a:endParaRPr lang="en-US" sz="1800" dirty="0">
              <a:solidFill>
                <a:schemeClr val="accent5">
                  <a:lumMod val="50000"/>
                </a:schemeClr>
              </a:solidFill>
            </a:endParaRPr>
          </a:p>
        </p:txBody>
      </p:sp>
      <p:graphicFrame>
        <p:nvGraphicFramePr>
          <p:cNvPr id="9" name="Chart 8">
            <a:extLst>
              <a:ext uri="{FF2B5EF4-FFF2-40B4-BE49-F238E27FC236}">
                <a16:creationId xmlns:a16="http://schemas.microsoft.com/office/drawing/2014/main" id="{311C2584-6FFF-4C91-9AEE-08746C87E558}"/>
              </a:ext>
            </a:extLst>
          </p:cNvPr>
          <p:cNvGraphicFramePr/>
          <p:nvPr>
            <p:extLst>
              <p:ext uri="{D42A27DB-BD31-4B8C-83A1-F6EECF244321}">
                <p14:modId xmlns:p14="http://schemas.microsoft.com/office/powerpoint/2010/main" val="4120844947"/>
              </p:ext>
            </p:extLst>
          </p:nvPr>
        </p:nvGraphicFramePr>
        <p:xfrm>
          <a:off x="4038600" y="1313298"/>
          <a:ext cx="7188199" cy="33655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7824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01A8-6C20-A748-BA82-B3BF561931C0}"/>
              </a:ext>
            </a:extLst>
          </p:cNvPr>
          <p:cNvSpPr>
            <a:spLocks noGrp="1"/>
          </p:cNvSpPr>
          <p:nvPr>
            <p:ph type="title"/>
          </p:nvPr>
        </p:nvSpPr>
        <p:spPr>
          <a:xfrm>
            <a:off x="643467" y="321734"/>
            <a:ext cx="10905066" cy="1135737"/>
          </a:xfrm>
        </p:spPr>
        <p:txBody>
          <a:bodyPr>
            <a:normAutofit/>
          </a:bodyPr>
          <a:lstStyle/>
          <a:p>
            <a:pPr algn="ctr"/>
            <a:r>
              <a:rPr lang="en-US" sz="3600" dirty="0">
                <a:solidFill>
                  <a:schemeClr val="accent2"/>
                </a:solidFill>
                <a:latin typeface="Segoe UI" panose="020B0502040204020203" pitchFamily="34" charset="0"/>
                <a:cs typeface="Segoe UI" panose="020B0502040204020203" pitchFamily="34" charset="0"/>
              </a:rPr>
              <a:t>Jurisprudence – Case 1, Re X</a:t>
            </a:r>
          </a:p>
        </p:txBody>
      </p:sp>
      <p:sp>
        <p:nvSpPr>
          <p:cNvPr id="3" name="Content Placeholder 2">
            <a:extLst>
              <a:ext uri="{FF2B5EF4-FFF2-40B4-BE49-F238E27FC236}">
                <a16:creationId xmlns:a16="http://schemas.microsoft.com/office/drawing/2014/main" id="{C5DCEE96-A150-4A42-B4A9-8F38710421EC}"/>
              </a:ext>
            </a:extLst>
          </p:cNvPr>
          <p:cNvSpPr>
            <a:spLocks noGrp="1"/>
          </p:cNvSpPr>
          <p:nvPr>
            <p:ph idx="1"/>
          </p:nvPr>
        </p:nvSpPr>
        <p:spPr>
          <a:xfrm>
            <a:off x="643467" y="1782981"/>
            <a:ext cx="10905066" cy="4393982"/>
          </a:xfrm>
        </p:spPr>
        <p:txBody>
          <a:bodyPr>
            <a:normAutofit/>
          </a:bodyPr>
          <a:lstStyle/>
          <a:p>
            <a:pPr marL="0" indent="0">
              <a:buNone/>
            </a:pPr>
            <a:r>
              <a:rPr lang="en-GB" sz="2000" i="1" dirty="0">
                <a:solidFill>
                  <a:schemeClr val="bg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Re X (Female Genital Mutilation Protection Order. No.2) </a:t>
            </a:r>
            <a:r>
              <a:rPr lang="en-GB" sz="2000" dirty="0">
                <a:solidFill>
                  <a:schemeClr val="bg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[2019] EWHC 1990 (Fam)</a:t>
            </a:r>
            <a:endParaRPr lang="en-GB" sz="2000" dirty="0">
              <a:solidFill>
                <a:schemeClr val="bg1"/>
              </a:solidFill>
              <a:latin typeface="Segoe UI" panose="020B0502040204020203" pitchFamily="34" charset="0"/>
              <a:cs typeface="Segoe UI" panose="020B0502040204020203" pitchFamily="34" charset="0"/>
            </a:endParaRPr>
          </a:p>
          <a:p>
            <a:r>
              <a:rPr lang="en-GB" sz="2000" b="1" dirty="0">
                <a:solidFill>
                  <a:schemeClr val="bg1"/>
                </a:solidFill>
                <a:latin typeface="Segoe UI" panose="020B0502040204020203" pitchFamily="34" charset="0"/>
                <a:cs typeface="Segoe UI" panose="020B0502040204020203" pitchFamily="34" charset="0"/>
              </a:rPr>
              <a:t>No high-risk of FGM upon a British national child = travel ban on child.</a:t>
            </a:r>
          </a:p>
          <a:p>
            <a:r>
              <a:rPr lang="en-GB" sz="2000" dirty="0">
                <a:solidFill>
                  <a:schemeClr val="bg1"/>
                </a:solidFill>
                <a:latin typeface="Segoe UI" panose="020B0502040204020203" pitchFamily="34" charset="0"/>
                <a:cs typeface="Segoe UI" panose="020B0502040204020203" pitchFamily="34" charset="0"/>
              </a:rPr>
              <a:t>The local authority applied for an FGMPO to protect a British child from FGM in Egypt. Her mother lived in England. Her father lived in Egypt.</a:t>
            </a:r>
          </a:p>
          <a:p>
            <a:r>
              <a:rPr lang="en-GB" sz="2000" dirty="0">
                <a:solidFill>
                  <a:schemeClr val="bg1"/>
                </a:solidFill>
                <a:latin typeface="Segoe UI" panose="020B0502040204020203" pitchFamily="34" charset="0"/>
                <a:cs typeface="Segoe UI" panose="020B0502040204020203" pitchFamily="34" charset="0"/>
              </a:rPr>
              <a:t>The local authority sought a travel ban to prohibit the child from leaving the jurisdiction to visit her father in Egypt due to the risk of FGM. </a:t>
            </a:r>
          </a:p>
          <a:p>
            <a:r>
              <a:rPr lang="en-GB" sz="2000" dirty="0">
                <a:solidFill>
                  <a:schemeClr val="bg1"/>
                </a:solidFill>
                <a:latin typeface="Segoe UI" panose="020B0502040204020203" pitchFamily="34" charset="0"/>
                <a:cs typeface="Segoe UI" panose="020B0502040204020203" pitchFamily="34" charset="0"/>
              </a:rPr>
              <a:t>After various expert reports, the court made a worldwide travel ban preventing the child from even visiting Scotland (by consent of the parents).</a:t>
            </a:r>
          </a:p>
          <a:p>
            <a:r>
              <a:rPr lang="en-GB" sz="2000" dirty="0">
                <a:solidFill>
                  <a:schemeClr val="bg1"/>
                </a:solidFill>
                <a:latin typeface="Segoe UI" panose="020B0502040204020203" pitchFamily="34" charset="0"/>
                <a:cs typeface="Segoe UI" panose="020B0502040204020203" pitchFamily="34" charset="0"/>
              </a:rPr>
              <a:t>However, the court granted the mother leave to temporarily remove the child from the jurisdiction to Egypt to visit her father in 2019. </a:t>
            </a:r>
          </a:p>
          <a:p>
            <a:r>
              <a:rPr lang="en-GB" sz="2000" dirty="0">
                <a:solidFill>
                  <a:schemeClr val="bg1"/>
                </a:solidFill>
                <a:latin typeface="Segoe UI" panose="020B0502040204020203" pitchFamily="34" charset="0"/>
                <a:cs typeface="Segoe UI" panose="020B0502040204020203" pitchFamily="34" charset="0"/>
              </a:rPr>
              <a:t>The case gives guidance on both the macro and the micro factors that must be taken into account when deciding a travel ban in a case where FGM is a risk.</a:t>
            </a:r>
            <a:endParaRPr lang="en-US" sz="20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4963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565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01A8-6C20-A748-BA82-B3BF561931C0}"/>
              </a:ext>
            </a:extLst>
          </p:cNvPr>
          <p:cNvSpPr>
            <a:spLocks noGrp="1"/>
          </p:cNvSpPr>
          <p:nvPr>
            <p:ph type="title"/>
          </p:nvPr>
        </p:nvSpPr>
        <p:spPr>
          <a:xfrm>
            <a:off x="643467" y="-22590"/>
            <a:ext cx="10905066" cy="1135737"/>
          </a:xfrm>
        </p:spPr>
        <p:txBody>
          <a:bodyPr>
            <a:normAutofit/>
          </a:bodyPr>
          <a:lstStyle/>
          <a:p>
            <a:pPr algn="ctr"/>
            <a:r>
              <a:rPr lang="en-US" sz="3600" b="1" dirty="0">
                <a:solidFill>
                  <a:schemeClr val="accent2"/>
                </a:solidFill>
              </a:rPr>
              <a:t>Jurisprudence – Case 2, Re A</a:t>
            </a:r>
          </a:p>
        </p:txBody>
      </p:sp>
      <p:sp>
        <p:nvSpPr>
          <p:cNvPr id="3" name="Content Placeholder 2">
            <a:extLst>
              <a:ext uri="{FF2B5EF4-FFF2-40B4-BE49-F238E27FC236}">
                <a16:creationId xmlns:a16="http://schemas.microsoft.com/office/drawing/2014/main" id="{C5DCEE96-A150-4A42-B4A9-8F38710421EC}"/>
              </a:ext>
            </a:extLst>
          </p:cNvPr>
          <p:cNvSpPr>
            <a:spLocks noGrp="1"/>
          </p:cNvSpPr>
          <p:nvPr>
            <p:ph idx="1"/>
          </p:nvPr>
        </p:nvSpPr>
        <p:spPr>
          <a:xfrm>
            <a:off x="495154" y="792369"/>
            <a:ext cx="10898115" cy="5273262"/>
          </a:xfrm>
        </p:spPr>
        <p:txBody>
          <a:bodyPr>
            <a:noAutofit/>
          </a:bodyPr>
          <a:lstStyle/>
          <a:p>
            <a:pPr marL="0" indent="0" algn="just">
              <a:buNone/>
            </a:pPr>
            <a:r>
              <a:rPr lang="en-GB" sz="1800" i="1" dirty="0">
                <a:solidFill>
                  <a:schemeClr val="bg1"/>
                </a:solidFill>
                <a:hlinkClick r:id="rId2">
                  <a:extLst>
                    <a:ext uri="{A12FA001-AC4F-418D-AE19-62706E023703}">
                      <ahyp:hlinkClr xmlns:ahyp="http://schemas.microsoft.com/office/drawing/2018/hyperlinkcolor" val="tx"/>
                    </a:ext>
                  </a:extLst>
                </a:hlinkClick>
              </a:rPr>
              <a:t>Re A (A Child: Female Genital Mutilation: Asylum </a:t>
            </a:r>
            <a:r>
              <a:rPr lang="en-GB" sz="1800" dirty="0">
                <a:solidFill>
                  <a:schemeClr val="bg1"/>
                </a:solidFill>
                <a:hlinkClick r:id="rId2">
                  <a:extLst>
                    <a:ext uri="{A12FA001-AC4F-418D-AE19-62706E023703}">
                      <ahyp:hlinkClr xmlns:ahyp="http://schemas.microsoft.com/office/drawing/2018/hyperlinkcolor" val="tx"/>
                    </a:ext>
                  </a:extLst>
                </a:hlinkClick>
              </a:rPr>
              <a:t>[2019] EWHC 2475</a:t>
            </a:r>
            <a:endParaRPr lang="en-GB" sz="1800" dirty="0">
              <a:solidFill>
                <a:schemeClr val="bg1"/>
              </a:solidFill>
            </a:endParaRPr>
          </a:p>
          <a:p>
            <a:pPr marL="0" indent="0" algn="just">
              <a:buNone/>
            </a:pPr>
            <a:r>
              <a:rPr lang="en-GB" sz="1800" i="1" u="sng" dirty="0">
                <a:solidFill>
                  <a:schemeClr val="bg1"/>
                </a:solidFill>
                <a:latin typeface="Calibri" panose="020F0502020204030204" pitchFamily="34" charset="0"/>
                <a:cs typeface="Calibri" panose="020F0502020204030204" pitchFamily="34" charset="0"/>
              </a:rPr>
              <a:t>A (A child) (Female Genital Mutilation Protection Order Application) </a:t>
            </a:r>
            <a:r>
              <a:rPr lang="en-GB" sz="1800" u="sng" dirty="0">
                <a:solidFill>
                  <a:schemeClr val="bg1"/>
                </a:solidFill>
                <a:latin typeface="Calibri" panose="020F0502020204030204" pitchFamily="34" charset="0"/>
                <a:cs typeface="Calibri" panose="020F0502020204030204" pitchFamily="34" charset="0"/>
              </a:rPr>
              <a:t>[2020] EWHC 323 (Fam) </a:t>
            </a:r>
          </a:p>
          <a:p>
            <a:pPr algn="just"/>
            <a:r>
              <a:rPr lang="en-GB" sz="1650" b="1" dirty="0">
                <a:solidFill>
                  <a:schemeClr val="bg1"/>
                </a:solidFill>
              </a:rPr>
              <a:t>High-risk of FGM on non-British national according to Family Courts = removal from the UK</a:t>
            </a:r>
          </a:p>
          <a:p>
            <a:pPr algn="just"/>
            <a:r>
              <a:rPr lang="en-GB" sz="1650" dirty="0">
                <a:solidFill>
                  <a:schemeClr val="bg1"/>
                </a:solidFill>
              </a:rPr>
              <a:t>The case concerned a girl age 10 of Sudanese origin with Bahraini citizenship. </a:t>
            </a:r>
          </a:p>
          <a:p>
            <a:pPr algn="just"/>
            <a:r>
              <a:rPr lang="en-GB" sz="1650" dirty="0">
                <a:solidFill>
                  <a:schemeClr val="bg1"/>
                </a:solidFill>
              </a:rPr>
              <a:t>The mother applied for asylum on behalf of the girl, claiming a risk of FGM for the girl. The immigration application was refused by the Home Office and the immigration courts.</a:t>
            </a:r>
          </a:p>
          <a:p>
            <a:pPr algn="just"/>
            <a:r>
              <a:rPr lang="en-GB" sz="1650" dirty="0">
                <a:solidFill>
                  <a:schemeClr val="bg1"/>
                </a:solidFill>
              </a:rPr>
              <a:t>The family was served with removal directions. </a:t>
            </a:r>
          </a:p>
          <a:p>
            <a:pPr algn="just"/>
            <a:r>
              <a:rPr lang="en-GB" sz="1650" dirty="0">
                <a:solidFill>
                  <a:schemeClr val="bg1"/>
                </a:solidFill>
              </a:rPr>
              <a:t>The local authority (supported by the National FGM Centre) applied for a FGMPO due to concern that the girl would be cut if deported. </a:t>
            </a:r>
          </a:p>
          <a:p>
            <a:pPr algn="just"/>
            <a:r>
              <a:rPr lang="en-GB" sz="1650" dirty="0">
                <a:solidFill>
                  <a:schemeClr val="bg1"/>
                </a:solidFill>
              </a:rPr>
              <a:t>The court granted an injunction against the Home Secretary, prohibiting the removal of the girl.</a:t>
            </a:r>
          </a:p>
          <a:p>
            <a:pPr algn="just"/>
            <a:r>
              <a:rPr lang="en-GB" sz="1650" dirty="0">
                <a:solidFill>
                  <a:schemeClr val="bg1"/>
                </a:solidFill>
              </a:rPr>
              <a:t>The case was transferred to the President of the Family Division; the President decided that the family court does not have jurisdiction to make an injunction against the Home Secretary. The mother argued that FGM constitutes Article 3 ECHR and therefore the court ought to have power to restrain the Home Secretary from removing a child at risk of FGM from the jurisdiction.</a:t>
            </a:r>
          </a:p>
          <a:p>
            <a:pPr algn="just"/>
            <a:r>
              <a:rPr lang="en-GB" sz="1650" dirty="0">
                <a:solidFill>
                  <a:schemeClr val="bg1"/>
                </a:solidFill>
              </a:rPr>
              <a:t>The High Court concluded at a final hearing that the girl is at high risk of FGM but the Home Office seek removal.</a:t>
            </a:r>
          </a:p>
          <a:p>
            <a:pPr algn="just"/>
            <a:r>
              <a:rPr lang="en-GB" sz="1650" dirty="0">
                <a:solidFill>
                  <a:schemeClr val="bg1"/>
                </a:solidFill>
              </a:rPr>
              <a:t>Awaiting Court of Appeal decision about whether the immigration court’s decisions should bind the family court when assessing risk of FGM and deciding whether to make an FGMPO.</a:t>
            </a:r>
          </a:p>
          <a:p>
            <a:pPr algn="just"/>
            <a:r>
              <a:rPr lang="en-US" sz="1650" b="1" dirty="0">
                <a:solidFill>
                  <a:schemeClr val="bg1"/>
                </a:solidFill>
              </a:rPr>
              <a:t>Also see, </a:t>
            </a:r>
            <a:r>
              <a:rPr lang="en-GB" sz="1650" b="1" i="1" u="sng" dirty="0">
                <a:solidFill>
                  <a:schemeClr val="bg1"/>
                </a:solidFill>
              </a:rPr>
              <a:t>BA &amp; Anor v JA &amp; </a:t>
            </a:r>
            <a:r>
              <a:rPr lang="en-GB" sz="1650" b="1" i="1" u="sng" dirty="0" err="1">
                <a:solidFill>
                  <a:schemeClr val="bg1"/>
                </a:solidFill>
              </a:rPr>
              <a:t>Ors</a:t>
            </a:r>
            <a:r>
              <a:rPr lang="en-GB" sz="1650" b="1" i="1" u="sng" dirty="0">
                <a:solidFill>
                  <a:schemeClr val="bg1"/>
                </a:solidFill>
              </a:rPr>
              <a:t> (female genital mutilation protection orders and immigration appeals) </a:t>
            </a:r>
            <a:r>
              <a:rPr lang="en-GB" sz="1650" b="1" dirty="0">
                <a:solidFill>
                  <a:schemeClr val="bg1"/>
                </a:solidFill>
                <a:hlinkClick r:id="rId3">
                  <a:extLst>
                    <a:ext uri="{A12FA001-AC4F-418D-AE19-62706E023703}">
                      <ahyp:hlinkClr xmlns:ahyp="http://schemas.microsoft.com/office/drawing/2018/hyperlinkcolor" val="tx"/>
                    </a:ext>
                  </a:extLst>
                </a:hlinkClick>
              </a:rPr>
              <a:t>[2018] EWHC 1754 (Fam)</a:t>
            </a:r>
            <a:r>
              <a:rPr lang="en-GB" sz="1650" b="1" dirty="0">
                <a:solidFill>
                  <a:schemeClr val="bg1"/>
                </a:solidFill>
              </a:rPr>
              <a:t> and </a:t>
            </a:r>
            <a:r>
              <a:rPr lang="en-GB" sz="1650" b="1" i="1" u="sng" dirty="0">
                <a:solidFill>
                  <a:schemeClr val="bg1"/>
                </a:solidFill>
              </a:rPr>
              <a:t>HM v DM  </a:t>
            </a:r>
            <a:r>
              <a:rPr lang="en-GB" sz="1650" b="1" u="sng" dirty="0">
                <a:solidFill>
                  <a:schemeClr val="bg1"/>
                </a:solidFill>
              </a:rPr>
              <a:t>[2020] EWHC 1117 (Fam) </a:t>
            </a:r>
            <a:r>
              <a:rPr lang="en-GB" sz="1650" b="1" dirty="0">
                <a:solidFill>
                  <a:schemeClr val="bg1"/>
                </a:solidFill>
              </a:rPr>
              <a:t>The family court refused to grant FGMPOs where the child had insecure immigration status.</a:t>
            </a:r>
            <a:endParaRPr lang="en-GB" sz="1650" b="1" u="sng" dirty="0">
              <a:solidFill>
                <a:schemeClr val="bg1"/>
              </a:solidFill>
            </a:endParaRPr>
          </a:p>
        </p:txBody>
      </p:sp>
    </p:spTree>
    <p:extLst>
      <p:ext uri="{BB962C8B-B14F-4D97-AF65-F5344CB8AC3E}">
        <p14:creationId xmlns:p14="http://schemas.microsoft.com/office/powerpoint/2010/main" val="2391293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FBD77-AE26-C24B-B3DD-20E49CB8891B}"/>
              </a:ext>
            </a:extLst>
          </p:cNvPr>
          <p:cNvSpPr>
            <a:spLocks noGrp="1"/>
          </p:cNvSpPr>
          <p:nvPr>
            <p:ph type="title"/>
          </p:nvPr>
        </p:nvSpPr>
        <p:spPr/>
        <p:txBody>
          <a:bodyPr>
            <a:normAutofit fontScale="90000"/>
          </a:bodyPr>
          <a:lstStyle/>
          <a:p>
            <a:pPr algn="ctr"/>
            <a:r>
              <a:rPr lang="en-US" b="1" dirty="0">
                <a:solidFill>
                  <a:schemeClr val="accent2"/>
                </a:solidFill>
              </a:rPr>
              <a:t>Home Office Guidance</a:t>
            </a:r>
            <a:br>
              <a:rPr lang="en-US" b="1" dirty="0">
                <a:solidFill>
                  <a:schemeClr val="accent2"/>
                </a:solidFill>
              </a:rPr>
            </a:br>
            <a:r>
              <a:rPr lang="en-GB" sz="3000" b="1" dirty="0">
                <a:solidFill>
                  <a:schemeClr val="accent2"/>
                </a:solidFill>
              </a:rPr>
              <a:t>Gender issues in the asylum claim </a:t>
            </a:r>
            <a:br>
              <a:rPr lang="en-GB" sz="3000" b="1" dirty="0">
                <a:solidFill>
                  <a:schemeClr val="accent2"/>
                </a:solidFill>
              </a:rPr>
            </a:br>
            <a:r>
              <a:rPr lang="en-GB" sz="3000" b="1" i="1" dirty="0">
                <a:solidFill>
                  <a:schemeClr val="accent2"/>
                </a:solidFill>
              </a:rPr>
              <a:t>Version 3.0 </a:t>
            </a:r>
            <a:endParaRPr lang="en-US" sz="3000" b="1" i="1" dirty="0">
              <a:solidFill>
                <a:schemeClr val="accent2"/>
              </a:solidFill>
            </a:endParaRPr>
          </a:p>
        </p:txBody>
      </p:sp>
      <p:sp>
        <p:nvSpPr>
          <p:cNvPr id="3" name="Content Placeholder 2">
            <a:extLst>
              <a:ext uri="{FF2B5EF4-FFF2-40B4-BE49-F238E27FC236}">
                <a16:creationId xmlns:a16="http://schemas.microsoft.com/office/drawing/2014/main" id="{BDF460B3-CD8A-9C4B-9091-2BFBAE32C915}"/>
              </a:ext>
            </a:extLst>
          </p:cNvPr>
          <p:cNvSpPr>
            <a:spLocks noGrp="1"/>
          </p:cNvSpPr>
          <p:nvPr>
            <p:ph idx="1"/>
          </p:nvPr>
        </p:nvSpPr>
        <p:spPr>
          <a:xfrm>
            <a:off x="838200" y="2141537"/>
            <a:ext cx="10515600" cy="4351338"/>
          </a:xfrm>
        </p:spPr>
        <p:txBody>
          <a:bodyPr>
            <a:normAutofit fontScale="70000" lnSpcReduction="20000"/>
          </a:bodyPr>
          <a:lstStyle/>
          <a:p>
            <a:r>
              <a:rPr lang="en-GB" i="1" dirty="0">
                <a:solidFill>
                  <a:schemeClr val="bg1"/>
                </a:solidFill>
              </a:rPr>
              <a:t>“In cases where there is a protection order the detail of the individual protection order must be carefully considered, for example you may see cases which involve an FGM Protection Order (FGMPO) or Forced Marriage Protection Order. The fact that a protection order has been made by the Family Court may provide strong evidence of risk of persecution or serious harm. However, the order may not provide evidence about risk on return to their country, so does not in itself mean that refugee status should automatically be granted. The asylum claim must still be considered on its individual merits, taking into account that the Family Court has made an order and the reasons for it doing so. Such orders must be considered in the round and given appropriate weight in reaching your decision on future protection needs. </a:t>
            </a:r>
          </a:p>
          <a:p>
            <a:r>
              <a:rPr lang="en-GB" i="1" dirty="0">
                <a:solidFill>
                  <a:schemeClr val="bg1"/>
                </a:solidFill>
              </a:rPr>
              <a:t>The fact that an order has been granted by the Family Court, which may state that the individual concerned should remain in the UK, does not mean that the person cannot be removed from the UK if after careful consideration the asylum claim is to be refused and you have concluded that the individual is not in need of international protection. GD (Ghana) highlights that whilst the Home Office is not bound by Family Court Orders they must be taken into consideration”.</a:t>
            </a:r>
          </a:p>
          <a:p>
            <a:r>
              <a:rPr lang="en-GB" dirty="0">
                <a:solidFill>
                  <a:schemeClr val="bg1"/>
                </a:solidFill>
              </a:rPr>
              <a:t>10.04.2018, </a:t>
            </a:r>
            <a:r>
              <a:rPr lang="en-GB" dirty="0">
                <a:solidFill>
                  <a:schemeClr val="bg1"/>
                </a:solidFill>
                <a:hlinkClick r:id="rId2">
                  <a:extLst>
                    <a:ext uri="{A12FA001-AC4F-418D-AE19-62706E023703}">
                      <ahyp:hlinkClr xmlns:ahyp="http://schemas.microsoft.com/office/drawing/2018/hyperlinkcolor" val="tx"/>
                    </a:ext>
                  </a:extLst>
                </a:hlinkClick>
              </a:rPr>
              <a:t>https://assets.publishing.service.gov.uk/government/uploads/system/uploads/attachment_data/file/699703/gender-issues-in-the-asylum-claim-v3.pdf</a:t>
            </a:r>
            <a:r>
              <a:rPr lang="en-GB" dirty="0">
                <a:solidFill>
                  <a:schemeClr val="bg1"/>
                </a:solidFill>
              </a:rPr>
              <a:t> </a:t>
            </a:r>
          </a:p>
        </p:txBody>
      </p:sp>
    </p:spTree>
    <p:extLst>
      <p:ext uri="{BB962C8B-B14F-4D97-AF65-F5344CB8AC3E}">
        <p14:creationId xmlns:p14="http://schemas.microsoft.com/office/powerpoint/2010/main" val="2706862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B819-24B6-1748-AF26-6EE225662EC2}"/>
              </a:ext>
            </a:extLst>
          </p:cNvPr>
          <p:cNvSpPr>
            <a:spLocks noGrp="1"/>
          </p:cNvSpPr>
          <p:nvPr>
            <p:ph type="title"/>
          </p:nvPr>
        </p:nvSpPr>
        <p:spPr>
          <a:xfrm>
            <a:off x="432452" y="643467"/>
            <a:ext cx="4804064" cy="5571065"/>
          </a:xfrm>
        </p:spPr>
        <p:txBody>
          <a:bodyPr vert="horz" lIns="91440" tIns="45720" rIns="91440" bIns="45720" rtlCol="0">
            <a:normAutofit/>
          </a:bodyPr>
          <a:lstStyle/>
          <a:p>
            <a:r>
              <a:rPr lang="en-US" sz="3600" kern="1200" dirty="0">
                <a:solidFill>
                  <a:schemeClr val="accent2"/>
                </a:solidFill>
                <a:latin typeface="Segoe UI" panose="020B0502040204020203" pitchFamily="34" charset="0"/>
                <a:cs typeface="Segoe UI" panose="020B0502040204020203" pitchFamily="34" charset="0"/>
              </a:rPr>
              <a:t>6 Gaps</a:t>
            </a:r>
            <a:br>
              <a:rPr lang="en-US" sz="3600" kern="1200" dirty="0">
                <a:solidFill>
                  <a:schemeClr val="accent2"/>
                </a:solidFill>
                <a:latin typeface="Segoe UI" panose="020B0502040204020203" pitchFamily="34" charset="0"/>
                <a:cs typeface="Segoe UI" panose="020B0502040204020203" pitchFamily="34" charset="0"/>
              </a:rPr>
            </a:br>
            <a:r>
              <a:rPr lang="en-US" sz="3600" kern="1200" dirty="0">
                <a:solidFill>
                  <a:schemeClr val="accent2"/>
                </a:solidFill>
                <a:latin typeface="Segoe UI" panose="020B0502040204020203" pitchFamily="34" charset="0"/>
                <a:cs typeface="Segoe UI" panose="020B0502040204020203" pitchFamily="34" charset="0"/>
              </a:rPr>
              <a:t>and lacuna</a:t>
            </a:r>
            <a:r>
              <a:rPr lang="en-US" sz="3600" dirty="0">
                <a:solidFill>
                  <a:schemeClr val="accent2"/>
                </a:solidFill>
                <a:latin typeface="Segoe UI" panose="020B0502040204020203" pitchFamily="34" charset="0"/>
                <a:cs typeface="Segoe UI" panose="020B0502040204020203" pitchFamily="34" charset="0"/>
              </a:rPr>
              <a:t>s</a:t>
            </a:r>
            <a:r>
              <a:rPr lang="en-US" sz="3600" kern="1200" dirty="0">
                <a:solidFill>
                  <a:schemeClr val="accent2"/>
                </a:solidFill>
                <a:latin typeface="Segoe UI" panose="020B0502040204020203" pitchFamily="34" charset="0"/>
                <a:cs typeface="Segoe UI" panose="020B0502040204020203" pitchFamily="34" charset="0"/>
              </a:rPr>
              <a:t> </a:t>
            </a:r>
            <a:br>
              <a:rPr lang="en-US" sz="3600" kern="1200" dirty="0">
                <a:solidFill>
                  <a:schemeClr val="accent2"/>
                </a:solidFill>
                <a:latin typeface="Segoe UI" panose="020B0502040204020203" pitchFamily="34" charset="0"/>
                <a:cs typeface="Segoe UI" panose="020B0502040204020203" pitchFamily="34" charset="0"/>
              </a:rPr>
            </a:br>
            <a:r>
              <a:rPr lang="en-US" sz="3600" kern="1200" dirty="0">
                <a:solidFill>
                  <a:schemeClr val="accent2"/>
                </a:solidFill>
                <a:latin typeface="Segoe UI" panose="020B0502040204020203" pitchFamily="34" charset="0"/>
                <a:cs typeface="Segoe UI" panose="020B0502040204020203" pitchFamily="34" charset="0"/>
              </a:rPr>
              <a:t>under FGMPOs</a:t>
            </a:r>
          </a:p>
        </p:txBody>
      </p:sp>
      <p:sp>
        <p:nvSpPr>
          <p:cNvPr id="3" name="Content Placeholder 2">
            <a:extLst>
              <a:ext uri="{FF2B5EF4-FFF2-40B4-BE49-F238E27FC236}">
                <a16:creationId xmlns:a16="http://schemas.microsoft.com/office/drawing/2014/main" id="{5FC477BA-A3A0-6546-930B-6156039288DE}"/>
              </a:ext>
            </a:extLst>
          </p:cNvPr>
          <p:cNvSpPr>
            <a:spLocks noGrp="1"/>
          </p:cNvSpPr>
          <p:nvPr>
            <p:ph idx="1"/>
          </p:nvPr>
        </p:nvSpPr>
        <p:spPr>
          <a:xfrm>
            <a:off x="3838409" y="869382"/>
            <a:ext cx="8355476" cy="5943313"/>
          </a:xfrm>
        </p:spPr>
        <p:txBody>
          <a:bodyPr vert="horz" lIns="91440" tIns="45720" rIns="91440" bIns="45720" rtlCol="0" anchor="ctr">
            <a:noAutofit/>
          </a:bodyPr>
          <a:lstStyle/>
          <a:p>
            <a:pPr marL="342900" indent="-342900">
              <a:buFont typeface="+mj-lt"/>
              <a:buAutoNum type="arabicPeriod"/>
            </a:pPr>
            <a:r>
              <a:rPr lang="en-US" sz="1600" kern="1200" dirty="0">
                <a:solidFill>
                  <a:schemeClr val="bg1"/>
                </a:solidFill>
                <a:latin typeface="Segoe UI" panose="020B0502040204020203" pitchFamily="34" charset="0"/>
                <a:cs typeface="Segoe UI" panose="020B0502040204020203" pitchFamily="34" charset="0"/>
              </a:rPr>
              <a:t>Whilst FGMPOs can be made to protect people without </a:t>
            </a:r>
            <a:r>
              <a:rPr lang="en-US" sz="1600" dirty="0">
                <a:solidFill>
                  <a:schemeClr val="bg1"/>
                </a:solidFill>
                <a:latin typeface="Segoe UI" panose="020B0502040204020203" pitchFamily="34" charset="0"/>
                <a:cs typeface="Segoe UI" panose="020B0502040204020203" pitchFamily="34" charset="0"/>
              </a:rPr>
              <a:t>secure British immigration status</a:t>
            </a:r>
            <a:r>
              <a:rPr lang="en-US" sz="1600" kern="1200" dirty="0">
                <a:solidFill>
                  <a:schemeClr val="bg1"/>
                </a:solidFill>
                <a:latin typeface="Segoe UI" panose="020B0502040204020203" pitchFamily="34" charset="0"/>
                <a:cs typeface="Segoe UI" panose="020B0502040204020203" pitchFamily="34" charset="0"/>
              </a:rPr>
              <a:t> family courts are reluctant to make such orders, particularly when the risk is abroad, rather than in England and Wales (see: </a:t>
            </a:r>
            <a:r>
              <a:rPr lang="en-GB" sz="1600" i="1" dirty="0">
                <a:solidFill>
                  <a:schemeClr val="bg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Re A (A Child: Female Genital Mutilation: Asylum </a:t>
            </a:r>
            <a:r>
              <a:rPr lang="en-GB" sz="1600" dirty="0">
                <a:solidFill>
                  <a:schemeClr val="bg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[2019] EWHC 2475</a:t>
            </a:r>
            <a:r>
              <a:rPr lang="en-GB" sz="1600" dirty="0">
                <a:solidFill>
                  <a:schemeClr val="bg1"/>
                </a:solidFill>
                <a:latin typeface="Segoe UI" panose="020B0502040204020203" pitchFamily="34" charset="0"/>
                <a:cs typeface="Segoe UI" panose="020B0502040204020203" pitchFamily="34" charset="0"/>
              </a:rPr>
              <a:t> and </a:t>
            </a:r>
            <a:r>
              <a:rPr lang="en-GB" sz="1600" i="1" dirty="0">
                <a:solidFill>
                  <a:schemeClr val="bg1"/>
                </a:solidFill>
                <a:latin typeface="Segoe UI" panose="020B0502040204020203" pitchFamily="34" charset="0"/>
                <a:cs typeface="Segoe UI" panose="020B0502040204020203" pitchFamily="34" charset="0"/>
              </a:rPr>
              <a:t>BA &amp; Anor v JA &amp; </a:t>
            </a:r>
            <a:r>
              <a:rPr lang="en-GB" sz="1600" i="1" dirty="0" err="1">
                <a:solidFill>
                  <a:schemeClr val="bg1"/>
                </a:solidFill>
                <a:latin typeface="Segoe UI" panose="020B0502040204020203" pitchFamily="34" charset="0"/>
                <a:cs typeface="Segoe UI" panose="020B0502040204020203" pitchFamily="34" charset="0"/>
              </a:rPr>
              <a:t>Ors</a:t>
            </a:r>
            <a:r>
              <a:rPr lang="en-GB" sz="1600" i="1" dirty="0">
                <a:solidFill>
                  <a:schemeClr val="bg1"/>
                </a:solidFill>
                <a:latin typeface="Segoe UI" panose="020B0502040204020203" pitchFamily="34" charset="0"/>
                <a:cs typeface="Segoe UI" panose="020B0502040204020203" pitchFamily="34" charset="0"/>
              </a:rPr>
              <a:t> (female genital mutilation protection orders and immigration appeals)</a:t>
            </a:r>
            <a:r>
              <a:rPr lang="en-GB" sz="1600" dirty="0">
                <a:solidFill>
                  <a:schemeClr val="bg1"/>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[2018] EWHC 1754 (Fam)</a:t>
            </a:r>
            <a:r>
              <a:rPr lang="en-US" sz="1600" dirty="0">
                <a:solidFill>
                  <a:schemeClr val="bg1"/>
                </a:solidFill>
                <a:latin typeface="Segoe UI" panose="020B0502040204020203" pitchFamily="34" charset="0"/>
                <a:cs typeface="Segoe UI" panose="020B0502040204020203" pitchFamily="34" charset="0"/>
              </a:rPr>
              <a:t>).</a:t>
            </a:r>
            <a:endParaRPr lang="en-US" sz="1600" kern="1200" dirty="0">
              <a:solidFill>
                <a:schemeClr val="bg1"/>
              </a:solidFill>
              <a:latin typeface="Segoe UI" panose="020B0502040204020203" pitchFamily="34" charset="0"/>
              <a:cs typeface="Segoe UI" panose="020B0502040204020203" pitchFamily="34" charset="0"/>
            </a:endParaRPr>
          </a:p>
          <a:p>
            <a:pPr marL="342900" indent="-342900">
              <a:buFont typeface="+mj-lt"/>
              <a:buAutoNum type="arabicPeriod"/>
            </a:pPr>
            <a:endParaRPr lang="en-US" sz="1600" kern="1200" dirty="0">
              <a:solidFill>
                <a:schemeClr val="bg1"/>
              </a:solidFill>
              <a:latin typeface="Segoe UI" panose="020B0502040204020203" pitchFamily="34" charset="0"/>
              <a:cs typeface="Segoe UI" panose="020B0502040204020203" pitchFamily="34" charset="0"/>
            </a:endParaRPr>
          </a:p>
          <a:p>
            <a:pPr marL="342900" indent="-342900">
              <a:buFont typeface="+mj-lt"/>
              <a:buAutoNum type="arabicPeriod"/>
            </a:pPr>
            <a:r>
              <a:rPr lang="en-US" sz="1600" kern="1200" dirty="0">
                <a:solidFill>
                  <a:schemeClr val="bg1"/>
                </a:solidFill>
                <a:latin typeface="Segoe UI" panose="020B0502040204020203" pitchFamily="34" charset="0"/>
                <a:cs typeface="Segoe UI" panose="020B0502040204020203" pitchFamily="34" charset="0"/>
              </a:rPr>
              <a:t>Family </a:t>
            </a:r>
            <a:r>
              <a:rPr lang="en-US" sz="1600" dirty="0">
                <a:solidFill>
                  <a:schemeClr val="bg1"/>
                </a:solidFill>
                <a:latin typeface="Segoe UI" panose="020B0502040204020203" pitchFamily="34" charset="0"/>
                <a:cs typeface="Segoe UI" panose="020B0502040204020203" pitchFamily="34" charset="0"/>
              </a:rPr>
              <a:t>courts </a:t>
            </a:r>
            <a:r>
              <a:rPr lang="en-US" sz="1600" kern="1200" dirty="0">
                <a:solidFill>
                  <a:schemeClr val="bg1"/>
                </a:solidFill>
                <a:latin typeface="Segoe UI" panose="020B0502040204020203" pitchFamily="34" charset="0"/>
                <a:cs typeface="Segoe UI" panose="020B0502040204020203" pitchFamily="34" charset="0"/>
              </a:rPr>
              <a:t>cannot prevent a girl without secure British immigration status from being deported (see case references above).</a:t>
            </a:r>
          </a:p>
          <a:p>
            <a:pPr marL="342900" indent="-342900">
              <a:buFont typeface="+mj-lt"/>
              <a:buAutoNum type="arabicPeriod"/>
            </a:pPr>
            <a:endParaRPr lang="en-US" sz="1600" dirty="0">
              <a:solidFill>
                <a:schemeClr val="bg1"/>
              </a:solidFill>
              <a:latin typeface="Segoe UI" panose="020B0502040204020203" pitchFamily="34" charset="0"/>
              <a:cs typeface="Segoe UI" panose="020B0502040204020203" pitchFamily="34" charset="0"/>
            </a:endParaRPr>
          </a:p>
          <a:p>
            <a:pPr marL="342900" indent="-342900">
              <a:buFont typeface="+mj-lt"/>
              <a:buAutoNum type="arabicPeriod"/>
            </a:pPr>
            <a:r>
              <a:rPr lang="en-US" sz="1600" kern="1200" dirty="0">
                <a:solidFill>
                  <a:schemeClr val="bg1"/>
                </a:solidFill>
                <a:latin typeface="Segoe UI" panose="020B0502040204020203" pitchFamily="34" charset="0"/>
                <a:cs typeface="Segoe UI" panose="020B0502040204020203" pitchFamily="34" charset="0"/>
              </a:rPr>
              <a:t>Local authorities are often reluctant to make applications for FGMPOs when a child does not have secure immigration British status.</a:t>
            </a:r>
          </a:p>
          <a:p>
            <a:pPr marL="342900" indent="-342900">
              <a:buFont typeface="+mj-lt"/>
              <a:buAutoNum type="arabicPeriod"/>
            </a:pPr>
            <a:endParaRPr lang="en-US" sz="1600" kern="1200" dirty="0">
              <a:solidFill>
                <a:schemeClr val="bg1"/>
              </a:solidFill>
              <a:latin typeface="Segoe UI" panose="020B0502040204020203" pitchFamily="34" charset="0"/>
              <a:cs typeface="Segoe UI" panose="020B0502040204020203" pitchFamily="34" charset="0"/>
            </a:endParaRPr>
          </a:p>
          <a:p>
            <a:pPr marL="342900" indent="-342900">
              <a:buFont typeface="+mj-lt"/>
              <a:buAutoNum type="arabicPeriod"/>
            </a:pPr>
            <a:r>
              <a:rPr lang="en-US" sz="1600" kern="1200" dirty="0">
                <a:solidFill>
                  <a:schemeClr val="bg1"/>
                </a:solidFill>
                <a:latin typeface="Segoe UI" panose="020B0502040204020203" pitchFamily="34" charset="0"/>
                <a:cs typeface="Segoe UI" panose="020B0502040204020203" pitchFamily="34" charset="0"/>
              </a:rPr>
              <a:t>If there is a low risk of FGM being performed abroad upon a child who has secure British immigration status, the family courts may impose a worldwide travel ban (see R</a:t>
            </a:r>
            <a:r>
              <a:rPr lang="en-GB" sz="1600" dirty="0">
                <a:solidFill>
                  <a:schemeClr val="bg1"/>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e X (Female Genital Mutilation Protection Order. No.2) [2019] EWHC 1990 (Fam)</a:t>
            </a:r>
            <a:r>
              <a:rPr lang="en-GB" sz="1600" dirty="0">
                <a:solidFill>
                  <a:schemeClr val="bg1"/>
                </a:solidFill>
                <a:latin typeface="Segoe UI" panose="020B0502040204020203" pitchFamily="34" charset="0"/>
                <a:cs typeface="Segoe UI" panose="020B0502040204020203" pitchFamily="34" charset="0"/>
              </a:rPr>
              <a:t>)</a:t>
            </a:r>
            <a:r>
              <a:rPr lang="en-US" sz="1600" kern="1200" dirty="0">
                <a:solidFill>
                  <a:schemeClr val="bg1"/>
                </a:solidFill>
                <a:latin typeface="Segoe UI" panose="020B0502040204020203" pitchFamily="34" charset="0"/>
                <a:cs typeface="Segoe UI" panose="020B0502040204020203" pitchFamily="34" charset="0"/>
              </a:rPr>
              <a:t>.</a:t>
            </a:r>
          </a:p>
          <a:p>
            <a:pPr marL="342900" indent="-342900">
              <a:buFont typeface="+mj-lt"/>
              <a:buAutoNum type="arabicPeriod"/>
            </a:pPr>
            <a:endParaRPr lang="en-US" sz="1600" kern="1200" dirty="0">
              <a:solidFill>
                <a:schemeClr val="bg1"/>
              </a:solidFill>
              <a:latin typeface="Segoe UI" panose="020B0502040204020203" pitchFamily="34" charset="0"/>
              <a:cs typeface="Segoe UI" panose="020B0502040204020203" pitchFamily="34" charset="0"/>
            </a:endParaRPr>
          </a:p>
          <a:p>
            <a:pPr marL="342900" indent="-342900">
              <a:buFont typeface="+mj-lt"/>
              <a:buAutoNum type="arabicPeriod"/>
            </a:pPr>
            <a:r>
              <a:rPr lang="en-US" sz="1600" dirty="0">
                <a:solidFill>
                  <a:schemeClr val="bg1"/>
                </a:solidFill>
                <a:latin typeface="Segoe UI" panose="020B0502040204020203" pitchFamily="34" charset="0"/>
                <a:cs typeface="Segoe UI" panose="020B0502040204020203" pitchFamily="34" charset="0"/>
              </a:rPr>
              <a:t>We need an urgent review of asylum claims on the basis of FGM – how many are granted and refused? Are the women and children viewed by the Home Office as vulnerable?</a:t>
            </a:r>
            <a:endParaRPr lang="en-US" sz="1600" kern="12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9225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8EE1-B160-470C-9DCD-762D52318D21}"/>
              </a:ext>
            </a:extLst>
          </p:cNvPr>
          <p:cNvSpPr>
            <a:spLocks noGrp="1"/>
          </p:cNvSpPr>
          <p:nvPr>
            <p:ph type="title"/>
          </p:nvPr>
        </p:nvSpPr>
        <p:spPr>
          <a:xfrm>
            <a:off x="101600" y="315686"/>
            <a:ext cx="11785600" cy="1164771"/>
          </a:xfrm>
        </p:spPr>
        <p:txBody>
          <a:bodyPr>
            <a:noAutofit/>
          </a:bodyPr>
          <a:lstStyle/>
          <a:p>
            <a:r>
              <a:rPr lang="en-GB" sz="3600" dirty="0">
                <a:solidFill>
                  <a:schemeClr val="bg1"/>
                </a:solidFill>
                <a:latin typeface="Segoe UI Light" panose="020B0502040204020203" pitchFamily="34" charset="0"/>
                <a:cs typeface="Segoe UI Light" panose="020B0502040204020203" pitchFamily="34" charset="0"/>
              </a:rPr>
              <a:t>How long have people who came to the UK to seek asylum lived in the country for (as at 2018)?</a:t>
            </a:r>
            <a:br>
              <a:rPr lang="en-GB" sz="3600" dirty="0">
                <a:solidFill>
                  <a:schemeClr val="bg1"/>
                </a:solidFill>
                <a:latin typeface="Segoe UI Light" panose="020B0502040204020203" pitchFamily="34" charset="0"/>
                <a:cs typeface="Segoe UI Light" panose="020B0502040204020203" pitchFamily="34" charset="0"/>
              </a:rPr>
            </a:br>
            <a:endParaRPr lang="en-GB" sz="3600" dirty="0">
              <a:solidFill>
                <a:schemeClr val="bg1"/>
              </a:solidFill>
              <a:latin typeface="Segoe UI Light" panose="020B0502040204020203" pitchFamily="34" charset="0"/>
              <a:cs typeface="Segoe UI Light" panose="020B0502040204020203" pitchFamily="34" charset="0"/>
            </a:endParaRPr>
          </a:p>
        </p:txBody>
      </p:sp>
      <p:graphicFrame>
        <p:nvGraphicFramePr>
          <p:cNvPr id="7" name="Chart 6">
            <a:extLst>
              <a:ext uri="{FF2B5EF4-FFF2-40B4-BE49-F238E27FC236}">
                <a16:creationId xmlns:a16="http://schemas.microsoft.com/office/drawing/2014/main" id="{FB10E84B-3967-48CA-83F6-A8E60BC9784B}"/>
              </a:ext>
            </a:extLst>
          </p:cNvPr>
          <p:cNvGraphicFramePr>
            <a:graphicFrameLocks/>
          </p:cNvGraphicFramePr>
          <p:nvPr>
            <p:extLst>
              <p:ext uri="{D42A27DB-BD31-4B8C-83A1-F6EECF244321}">
                <p14:modId xmlns:p14="http://schemas.microsoft.com/office/powerpoint/2010/main" val="1355736946"/>
              </p:ext>
            </p:extLst>
          </p:nvPr>
        </p:nvGraphicFramePr>
        <p:xfrm>
          <a:off x="101600" y="1850570"/>
          <a:ext cx="12090400" cy="5007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659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8EE1-B160-470C-9DCD-762D52318D21}"/>
              </a:ext>
            </a:extLst>
          </p:cNvPr>
          <p:cNvSpPr>
            <a:spLocks noGrp="1"/>
          </p:cNvSpPr>
          <p:nvPr>
            <p:ph type="title"/>
          </p:nvPr>
        </p:nvSpPr>
        <p:spPr>
          <a:xfrm>
            <a:off x="101600" y="0"/>
            <a:ext cx="11418455" cy="1325563"/>
          </a:xfrm>
        </p:spPr>
        <p:txBody>
          <a:bodyPr>
            <a:noAutofit/>
          </a:bodyPr>
          <a:lstStyle/>
          <a:p>
            <a:r>
              <a:rPr lang="en-GB" sz="3600" dirty="0">
                <a:solidFill>
                  <a:schemeClr val="bg1"/>
                </a:solidFill>
                <a:latin typeface="Segoe UI Light" panose="020B0502040204020203" pitchFamily="34" charset="0"/>
                <a:cs typeface="Segoe UI Light" panose="020B0502040204020203" pitchFamily="34" charset="0"/>
              </a:rPr>
              <a:t>Number of asylum seekers to the UK per year, 1979 to 2018</a:t>
            </a:r>
            <a:br>
              <a:rPr lang="en-GB" sz="3600" dirty="0">
                <a:solidFill>
                  <a:schemeClr val="bg1"/>
                </a:solidFill>
                <a:latin typeface="Segoe UI Light" panose="020B0502040204020203" pitchFamily="34" charset="0"/>
                <a:cs typeface="Segoe UI Light" panose="020B0502040204020203" pitchFamily="34" charset="0"/>
              </a:rPr>
            </a:br>
            <a:endParaRPr lang="en-GB" sz="3600" dirty="0">
              <a:solidFill>
                <a:schemeClr val="bg1"/>
              </a:solidFill>
              <a:latin typeface="Segoe UI Light" panose="020B0502040204020203" pitchFamily="34" charset="0"/>
              <a:cs typeface="Segoe UI Light" panose="020B0502040204020203"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47049188"/>
              </p:ext>
            </p:extLst>
          </p:nvPr>
        </p:nvGraphicFramePr>
        <p:xfrm>
          <a:off x="101600" y="1825624"/>
          <a:ext cx="12090400" cy="5032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714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8211C7E2-F178-4E1A-83B4-DFEFC40999E6}"/>
              </a:ext>
            </a:extLst>
          </p:cNvPr>
          <p:cNvGraphicFramePr>
            <a:graphicFrameLocks/>
          </p:cNvGraphicFramePr>
          <p:nvPr>
            <p:extLst>
              <p:ext uri="{D42A27DB-BD31-4B8C-83A1-F6EECF244321}">
                <p14:modId xmlns:p14="http://schemas.microsoft.com/office/powerpoint/2010/main" val="932710191"/>
              </p:ext>
            </p:extLst>
          </p:nvPr>
        </p:nvGraphicFramePr>
        <p:xfrm>
          <a:off x="101600" y="1825623"/>
          <a:ext cx="12090400" cy="5032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641619493"/>
              </p:ext>
            </p:extLst>
          </p:nvPr>
        </p:nvGraphicFramePr>
        <p:xfrm>
          <a:off x="101600" y="1825622"/>
          <a:ext cx="12090400" cy="503237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C5128EE1-B160-470C-9DCD-762D52318D21}"/>
              </a:ext>
            </a:extLst>
          </p:cNvPr>
          <p:cNvSpPr>
            <a:spLocks noGrp="1"/>
          </p:cNvSpPr>
          <p:nvPr>
            <p:ph type="title"/>
          </p:nvPr>
        </p:nvSpPr>
        <p:spPr>
          <a:xfrm>
            <a:off x="101600" y="0"/>
            <a:ext cx="11418455" cy="1288026"/>
          </a:xfrm>
        </p:spPr>
        <p:txBody>
          <a:bodyPr>
            <a:noAutofit/>
          </a:bodyPr>
          <a:lstStyle/>
          <a:p>
            <a:r>
              <a:rPr lang="en-GB" sz="3600" dirty="0">
                <a:solidFill>
                  <a:schemeClr val="bg1"/>
                </a:solidFill>
                <a:latin typeface="Segoe UI Light" panose="020B0502040204020203" pitchFamily="34" charset="0"/>
                <a:cs typeface="Segoe UI Light" panose="020B0502040204020203" pitchFamily="34" charset="0"/>
              </a:rPr>
              <a:t>Number of grants of protection per year, </a:t>
            </a:r>
            <a:r>
              <a:rPr lang="en-GB" sz="3600" i="1" dirty="0">
                <a:solidFill>
                  <a:schemeClr val="bg1"/>
                </a:solidFill>
                <a:latin typeface="Segoe UI Light" panose="020B0502040204020203" pitchFamily="34" charset="0"/>
                <a:cs typeface="Segoe UI Light" panose="020B0502040204020203" pitchFamily="34" charset="0"/>
              </a:rPr>
              <a:t>at initial decision</a:t>
            </a:r>
            <a:r>
              <a:rPr lang="en-GB" sz="3600" dirty="0">
                <a:solidFill>
                  <a:schemeClr val="bg1"/>
                </a:solidFill>
                <a:latin typeface="Segoe UI Light" panose="020B0502040204020203" pitchFamily="34" charset="0"/>
                <a:cs typeface="Segoe UI Light" panose="020B0502040204020203" pitchFamily="34" charset="0"/>
              </a:rPr>
              <a:t>, 1979 to 2018 </a:t>
            </a:r>
          </a:p>
        </p:txBody>
      </p:sp>
    </p:spTree>
    <p:extLst>
      <p:ext uri="{BB962C8B-B14F-4D97-AF65-F5344CB8AC3E}">
        <p14:creationId xmlns:p14="http://schemas.microsoft.com/office/powerpoint/2010/main" val="48191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t="9464"/>
          <a:stretch/>
        </p:blipFill>
        <p:spPr>
          <a:xfrm>
            <a:off x="3027257" y="96740"/>
            <a:ext cx="6137485" cy="6627575"/>
          </a:xfrm>
        </p:spPr>
      </p:pic>
    </p:spTree>
    <p:extLst>
      <p:ext uri="{BB962C8B-B14F-4D97-AF65-F5344CB8AC3E}">
        <p14:creationId xmlns:p14="http://schemas.microsoft.com/office/powerpoint/2010/main" val="1806506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8EE1-B160-470C-9DCD-762D52318D21}"/>
              </a:ext>
            </a:extLst>
          </p:cNvPr>
          <p:cNvSpPr>
            <a:spLocks noGrp="1"/>
          </p:cNvSpPr>
          <p:nvPr>
            <p:ph type="title"/>
          </p:nvPr>
        </p:nvSpPr>
        <p:spPr>
          <a:xfrm>
            <a:off x="101600" y="249383"/>
            <a:ext cx="11820769" cy="858981"/>
          </a:xfrm>
        </p:spPr>
        <p:txBody>
          <a:bodyPr>
            <a:noAutofit/>
          </a:bodyPr>
          <a:lstStyle/>
          <a:p>
            <a:r>
              <a:rPr lang="en-GB" sz="3600" dirty="0">
                <a:solidFill>
                  <a:schemeClr val="bg1"/>
                </a:solidFill>
                <a:latin typeface="Segoe UI Light" panose="020B0502040204020203" pitchFamily="34" charset="0"/>
                <a:cs typeface="Segoe UI Light" panose="020B0502040204020203" pitchFamily="34" charset="0"/>
              </a:rPr>
              <a:t>How do appeals against </a:t>
            </a:r>
            <a:r>
              <a:rPr lang="en-GB" sz="3600" i="1" dirty="0">
                <a:solidFill>
                  <a:schemeClr val="bg1"/>
                </a:solidFill>
                <a:latin typeface="Segoe UI Light" panose="020B0502040204020203" pitchFamily="34" charset="0"/>
                <a:cs typeface="Segoe UI Light" panose="020B0502040204020203" pitchFamily="34" charset="0"/>
              </a:rPr>
              <a:t>initial</a:t>
            </a:r>
            <a:r>
              <a:rPr lang="en-GB" sz="3600" dirty="0">
                <a:solidFill>
                  <a:schemeClr val="bg1"/>
                </a:solidFill>
                <a:latin typeface="Segoe UI Light" panose="020B0502040204020203" pitchFamily="34" charset="0"/>
                <a:cs typeface="Segoe UI Light" panose="020B0502040204020203" pitchFamily="34" charset="0"/>
              </a:rPr>
              <a:t> asylum decisions affect </a:t>
            </a:r>
            <a:r>
              <a:rPr lang="en-GB" sz="3600" i="1" dirty="0">
                <a:solidFill>
                  <a:schemeClr val="bg1"/>
                </a:solidFill>
                <a:latin typeface="Segoe UI Light" panose="020B0502040204020203" pitchFamily="34" charset="0"/>
                <a:cs typeface="Segoe UI Light" panose="020B0502040204020203" pitchFamily="34" charset="0"/>
              </a:rPr>
              <a:t>overall</a:t>
            </a:r>
            <a:r>
              <a:rPr lang="en-GB" sz="3600" dirty="0">
                <a:solidFill>
                  <a:schemeClr val="bg1"/>
                </a:solidFill>
                <a:latin typeface="Segoe UI Light" panose="020B0502040204020203" pitchFamily="34" charset="0"/>
                <a:cs typeface="Segoe UI Light" panose="020B0502040204020203" pitchFamily="34" charset="0"/>
              </a:rPr>
              <a:t> grant rates?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3638125"/>
              </p:ext>
            </p:extLst>
          </p:nvPr>
        </p:nvGraphicFramePr>
        <p:xfrm>
          <a:off x="101600" y="1825624"/>
          <a:ext cx="12090400" cy="5032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3293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2845</Words>
  <Application>Microsoft Macintosh PowerPoint</Application>
  <PresentationFormat>Widescreen</PresentationFormat>
  <Paragraphs>247</Paragraphs>
  <Slides>42</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Calibri Light</vt:lpstr>
      <vt:lpstr>IowanOldSt BT</vt:lpstr>
      <vt:lpstr>Segoe UI</vt:lpstr>
      <vt:lpstr>Segoe UI Light</vt:lpstr>
      <vt:lpstr>Office Theme</vt:lpstr>
      <vt:lpstr>1_Office Theme</vt:lpstr>
      <vt:lpstr>PowerPoint Presentation</vt:lpstr>
      <vt:lpstr>Asylum  in the UK  An Overview</vt:lpstr>
      <vt:lpstr>PowerPoint Presentation</vt:lpstr>
      <vt:lpstr>PowerPoint Presentation</vt:lpstr>
      <vt:lpstr>How long have people who came to the UK to seek asylum lived in the country for (as at 2018)? </vt:lpstr>
      <vt:lpstr>Number of asylum seekers to the UK per year, 1979 to 2018 </vt:lpstr>
      <vt:lpstr>Number of grants of protection per year, at initial decision, 1979 to 2018 </vt:lpstr>
      <vt:lpstr>PowerPoint Presentation</vt:lpstr>
      <vt:lpstr>How do appeals against initial asylum decisions affect overall grant rates? </vt:lpstr>
      <vt:lpstr>How do appeals against initial asylum decisions affect overall grant rates? </vt:lpstr>
      <vt:lpstr>Share of asylum applications concluded within 12 months and 36 months, UK, 2010/11 to 2018/19</vt:lpstr>
      <vt:lpstr>Share of asylum applications receiving an initial decision within six months </vt:lpstr>
      <vt:lpstr>Share of asylum applications receiving an initial decision within six months </vt:lpstr>
      <vt:lpstr>PowerPoint Presentation</vt:lpstr>
      <vt:lpstr>PowerPoint Presentation</vt:lpstr>
      <vt:lpstr>PowerPoint Presentation</vt:lpstr>
      <vt:lpstr>Distribution of asylum seekers and resettled refugees across the UK as share of regional population (as at June 2019)</vt:lpstr>
      <vt:lpstr>Number of asylum seekers resident in the UK’s local authorities (absolute numbers as at June 2019)</vt:lpstr>
      <vt:lpstr>Asylum applications by region of main applicants’ nationality</vt:lpstr>
      <vt:lpstr>Asylum grants at initial decision by region of nationality</vt:lpstr>
      <vt:lpstr>Asylum applications by region of main applicant’s nationality</vt:lpstr>
      <vt:lpstr>Asylum grants at initial decision by region of nationality</vt:lpstr>
      <vt:lpstr>Top ten nationalities of asylum seekers to the UK, 2018</vt:lpstr>
      <vt:lpstr>Estimated asylum seekers per 1,000 population for the EU-28, Iceland, Liechtenstein, Norway and Switzerland, 2018</vt:lpstr>
      <vt:lpstr>PowerPoint Presentation</vt:lpstr>
      <vt:lpstr>PowerPoint Presentation</vt:lpstr>
      <vt:lpstr>PowerPoint Presentation</vt:lpstr>
      <vt:lpstr>PowerPoint Presentation</vt:lpstr>
      <vt:lpstr>PowerPoint Presentation</vt:lpstr>
      <vt:lpstr>PowerPoint Presentation</vt:lpstr>
      <vt:lpstr>Outline of the presentation</vt:lpstr>
      <vt:lpstr>FGM Statistics </vt:lpstr>
      <vt:lpstr>Asylum claims and FGM</vt:lpstr>
      <vt:lpstr>Asylum claims and FGM</vt:lpstr>
      <vt:lpstr>Asylum claim refusals</vt:lpstr>
      <vt:lpstr>FGM Protection Orders  Schedule 2, FGM Act 2003</vt:lpstr>
      <vt:lpstr>FGM Protection Orders</vt:lpstr>
      <vt:lpstr>FGMPOs Statistics</vt:lpstr>
      <vt:lpstr>Jurisprudence – Case 1, Re X</vt:lpstr>
      <vt:lpstr>Jurisprudence – Case 2, Re A</vt:lpstr>
      <vt:lpstr>Home Office Guidance Gender issues in the asylum claim  Version 3.0 </vt:lpstr>
      <vt:lpstr>6 Gaps and lacunas  under FGMPOs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Asylum  in the UK  An Overview</dc:title>
  <dc:creator>Peter Walsh</dc:creator>
  <cp:lastModifiedBy>Charlotte Proudman</cp:lastModifiedBy>
  <cp:revision>21</cp:revision>
  <dcterms:created xsi:type="dcterms:W3CDTF">2020-01-13T14:57:14Z</dcterms:created>
  <dcterms:modified xsi:type="dcterms:W3CDTF">2020-05-19T21:43:37Z</dcterms:modified>
</cp:coreProperties>
</file>